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93" r:id="rId5"/>
    <p:sldId id="294" r:id="rId6"/>
    <p:sldId id="295" r:id="rId7"/>
    <p:sldId id="296" r:id="rId8"/>
    <p:sldId id="297" r:id="rId9"/>
    <p:sldId id="298" r:id="rId10"/>
    <p:sldId id="299" r:id="rId11"/>
    <p:sldId id="262" r:id="rId12"/>
    <p:sldId id="264" r:id="rId13"/>
    <p:sldId id="263" r:id="rId14"/>
    <p:sldId id="300" r:id="rId15"/>
    <p:sldId id="301" r:id="rId16"/>
    <p:sldId id="265" r:id="rId17"/>
    <p:sldId id="266" r:id="rId18"/>
    <p:sldId id="267" r:id="rId19"/>
    <p:sldId id="268" r:id="rId20"/>
    <p:sldId id="269" r:id="rId21"/>
    <p:sldId id="270" r:id="rId22"/>
    <p:sldId id="271" r:id="rId23"/>
    <p:sldId id="302" r:id="rId24"/>
    <p:sldId id="303" r:id="rId25"/>
    <p:sldId id="304" r:id="rId26"/>
    <p:sldId id="305" r:id="rId27"/>
    <p:sldId id="306" r:id="rId28"/>
    <p:sldId id="308" r:id="rId29"/>
    <p:sldId id="309" r:id="rId30"/>
    <p:sldId id="310" r:id="rId31"/>
    <p:sldId id="311" r:id="rId32"/>
    <p:sldId id="312" r:id="rId33"/>
    <p:sldId id="313" r:id="rId34"/>
    <p:sldId id="314" r:id="rId35"/>
    <p:sldId id="315" r:id="rId36"/>
    <p:sldId id="316" r:id="rId37"/>
    <p:sldId id="291" r:id="rId38"/>
    <p:sldId id="292" r:id="rId39"/>
    <p:sldId id="320" r:id="rId40"/>
    <p:sldId id="324" r:id="rId41"/>
    <p:sldId id="331" r:id="rId42"/>
    <p:sldId id="332" r:id="rId43"/>
    <p:sldId id="333" r:id="rId44"/>
    <p:sldId id="334" r:id="rId45"/>
    <p:sldId id="335" r:id="rId46"/>
    <p:sldId id="336" r:id="rId47"/>
    <p:sldId id="272" r:id="rId48"/>
    <p:sldId id="274" r:id="rId49"/>
    <p:sldId id="275" r:id="rId50"/>
    <p:sldId id="273"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337" r:id="rId67"/>
    <p:sldId id="347" r:id="rId68"/>
    <p:sldId id="338" r:id="rId69"/>
    <p:sldId id="339" r:id="rId70"/>
    <p:sldId id="340" r:id="rId71"/>
    <p:sldId id="341" r:id="rId72"/>
    <p:sldId id="342" r:id="rId73"/>
    <p:sldId id="343" r:id="rId74"/>
    <p:sldId id="344" r:id="rId75"/>
    <p:sldId id="345" r:id="rId76"/>
    <p:sldId id="346" r:id="rId77"/>
    <p:sldId id="327" r:id="rId78"/>
    <p:sldId id="326" r:id="rId79"/>
    <p:sldId id="328" r:id="rId80"/>
    <p:sldId id="329" r:id="rId81"/>
    <p:sldId id="330" r:id="rId82"/>
    <p:sldId id="348" r:id="rId83"/>
    <p:sldId id="349" r:id="rId84"/>
    <p:sldId id="350" r:id="rId85"/>
    <p:sldId id="351" r:id="rId86"/>
    <p:sldId id="352" r:id="rId87"/>
    <p:sldId id="357" r:id="rId88"/>
    <p:sldId id="368" r:id="rId89"/>
    <p:sldId id="369" r:id="rId90"/>
    <p:sldId id="353" r:id="rId91"/>
    <p:sldId id="354" r:id="rId92"/>
    <p:sldId id="361" r:id="rId93"/>
    <p:sldId id="364" r:id="rId94"/>
    <p:sldId id="362" r:id="rId95"/>
    <p:sldId id="363" r:id="rId96"/>
    <p:sldId id="365" r:id="rId97"/>
    <p:sldId id="367" r:id="rId98"/>
    <p:sldId id="355" r:id="rId99"/>
    <p:sldId id="356" r:id="rId100"/>
    <p:sldId id="358" r:id="rId101"/>
    <p:sldId id="359" r:id="rId102"/>
    <p:sldId id="360" r:id="rId103"/>
    <p:sldId id="387" r:id="rId104"/>
    <p:sldId id="385" r:id="rId105"/>
    <p:sldId id="386" r:id="rId106"/>
    <p:sldId id="388" r:id="rId107"/>
    <p:sldId id="389" r:id="rId108"/>
    <p:sldId id="390" r:id="rId109"/>
    <p:sldId id="391" r:id="rId110"/>
    <p:sldId id="392" r:id="rId111"/>
    <p:sldId id="393" r:id="rId112"/>
    <p:sldId id="394" r:id="rId113"/>
    <p:sldId id="395" r:id="rId114"/>
    <p:sldId id="396" r:id="rId115"/>
    <p:sldId id="397" r:id="rId116"/>
    <p:sldId id="398" r:id="rId117"/>
    <p:sldId id="399" r:id="rId118"/>
    <p:sldId id="400" r:id="rId119"/>
    <p:sldId id="401" r:id="rId120"/>
    <p:sldId id="411" r:id="rId121"/>
    <p:sldId id="412" r:id="rId122"/>
    <p:sldId id="413" r:id="rId123"/>
    <p:sldId id="402" r:id="rId124"/>
    <p:sldId id="403" r:id="rId125"/>
    <p:sldId id="404" r:id="rId126"/>
    <p:sldId id="405" r:id="rId127"/>
    <p:sldId id="406" r:id="rId128"/>
    <p:sldId id="407" r:id="rId129"/>
    <p:sldId id="408" r:id="rId130"/>
    <p:sldId id="409" r:id="rId131"/>
    <p:sldId id="410" r:id="rId132"/>
    <p:sldId id="414" r:id="rId133"/>
    <p:sldId id="415" r:id="rId134"/>
    <p:sldId id="416" r:id="rId135"/>
    <p:sldId id="417" r:id="rId136"/>
    <p:sldId id="418" r:id="rId137"/>
    <p:sldId id="419" r:id="rId138"/>
    <p:sldId id="420" r:id="rId139"/>
    <p:sldId id="421" r:id="rId140"/>
    <p:sldId id="422" r:id="rId141"/>
    <p:sldId id="423" r:id="rId142"/>
    <p:sldId id="435" r:id="rId143"/>
    <p:sldId id="436" r:id="rId144"/>
    <p:sldId id="437" r:id="rId145"/>
    <p:sldId id="438" r:id="rId146"/>
    <p:sldId id="439" r:id="rId147"/>
    <p:sldId id="440" r:id="rId148"/>
    <p:sldId id="441" r:id="rId149"/>
    <p:sldId id="442" r:id="rId150"/>
    <p:sldId id="443" r:id="rId151"/>
    <p:sldId id="444" r:id="rId152"/>
    <p:sldId id="424" r:id="rId153"/>
    <p:sldId id="425" r:id="rId154"/>
    <p:sldId id="426" r:id="rId155"/>
    <p:sldId id="427" r:id="rId156"/>
    <p:sldId id="428" r:id="rId157"/>
    <p:sldId id="429" r:id="rId158"/>
    <p:sldId id="430" r:id="rId159"/>
    <p:sldId id="431" r:id="rId160"/>
    <p:sldId id="432" r:id="rId161"/>
    <p:sldId id="433" r:id="rId162"/>
    <p:sldId id="434" r:id="rId163"/>
    <p:sldId id="458" r:id="rId164"/>
    <p:sldId id="445" r:id="rId165"/>
    <p:sldId id="446" r:id="rId166"/>
    <p:sldId id="447" r:id="rId167"/>
    <p:sldId id="448" r:id="rId168"/>
    <p:sldId id="449" r:id="rId169"/>
    <p:sldId id="450" r:id="rId170"/>
    <p:sldId id="451" r:id="rId171"/>
    <p:sldId id="452" r:id="rId172"/>
    <p:sldId id="453" r:id="rId173"/>
    <p:sldId id="454" r:id="rId174"/>
    <p:sldId id="455" r:id="rId175"/>
    <p:sldId id="456" r:id="rId176"/>
    <p:sldId id="457" r:id="rId177"/>
    <p:sldId id="459" r:id="rId178"/>
    <p:sldId id="460" r:id="rId179"/>
    <p:sldId id="461" r:id="rId180"/>
    <p:sldId id="462" r:id="rId181"/>
    <p:sldId id="463" r:id="rId182"/>
    <p:sldId id="464" r:id="rId183"/>
    <p:sldId id="465" r:id="rId184"/>
    <p:sldId id="466" r:id="rId185"/>
    <p:sldId id="467" r:id="rId186"/>
    <p:sldId id="370" r:id="rId187"/>
    <p:sldId id="371" r:id="rId188"/>
    <p:sldId id="378" r:id="rId189"/>
    <p:sldId id="372" r:id="rId190"/>
    <p:sldId id="373" r:id="rId191"/>
    <p:sldId id="375" r:id="rId192"/>
    <p:sldId id="376" r:id="rId193"/>
    <p:sldId id="377" r:id="rId194"/>
    <p:sldId id="379" r:id="rId195"/>
    <p:sldId id="380" r:id="rId196"/>
    <p:sldId id="381" r:id="rId197"/>
    <p:sldId id="382" r:id="rId198"/>
    <p:sldId id="383" r:id="rId199"/>
    <p:sldId id="384" r:id="rId200"/>
    <p:sldId id="374" r:id="rId201"/>
    <p:sldId id="468" r:id="rId202"/>
    <p:sldId id="469" r:id="rId203"/>
    <p:sldId id="470" r:id="rId204"/>
    <p:sldId id="471" r:id="rId205"/>
    <p:sldId id="472" r:id="rId206"/>
    <p:sldId id="473" r:id="rId207"/>
    <p:sldId id="474" r:id="rId208"/>
    <p:sldId id="475" r:id="rId209"/>
    <p:sldId id="476"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511" r:id="rId227"/>
    <p:sldId id="507" r:id="rId228"/>
    <p:sldId id="508" r:id="rId229"/>
    <p:sldId id="509" r:id="rId230"/>
    <p:sldId id="510" r:id="rId231"/>
    <p:sldId id="512" r:id="rId232"/>
    <p:sldId id="513" r:id="rId233"/>
    <p:sldId id="514" r:id="rId234"/>
    <p:sldId id="493" r:id="rId235"/>
    <p:sldId id="494" r:id="rId236"/>
    <p:sldId id="495" r:id="rId237"/>
    <p:sldId id="496" r:id="rId238"/>
    <p:sldId id="515" r:id="rId239"/>
    <p:sldId id="516" r:id="rId240"/>
    <p:sldId id="517" r:id="rId241"/>
    <p:sldId id="518" r:id="rId242"/>
    <p:sldId id="519" r:id="rId243"/>
    <p:sldId id="520" r:id="rId244"/>
    <p:sldId id="522" r:id="rId245"/>
    <p:sldId id="523" r:id="rId246"/>
    <p:sldId id="524" r:id="rId247"/>
    <p:sldId id="525" r:id="rId248"/>
    <p:sldId id="526" r:id="rId249"/>
    <p:sldId id="527" r:id="rId250"/>
    <p:sldId id="528" r:id="rId251"/>
    <p:sldId id="529" r:id="rId252"/>
    <p:sldId id="530" r:id="rId253"/>
    <p:sldId id="497" r:id="rId254"/>
    <p:sldId id="498" r:id="rId255"/>
    <p:sldId id="499" r:id="rId256"/>
    <p:sldId id="500" r:id="rId257"/>
    <p:sldId id="501" r:id="rId258"/>
    <p:sldId id="502" r:id="rId259"/>
    <p:sldId id="503" r:id="rId260"/>
    <p:sldId id="504" r:id="rId261"/>
    <p:sldId id="505" r:id="rId262"/>
    <p:sldId id="506"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2" r:id="rId284"/>
    <p:sldId id="553" r:id="rId285"/>
    <p:sldId id="551" r:id="rId286"/>
    <p:sldId id="554" r:id="rId287"/>
    <p:sldId id="555" r:id="rId288"/>
    <p:sldId id="556" r:id="rId289"/>
    <p:sldId id="557" r:id="rId290"/>
    <p:sldId id="558" r:id="rId291"/>
    <p:sldId id="559" r:id="rId292"/>
    <p:sldId id="560" r:id="rId293"/>
    <p:sldId id="561" r:id="rId294"/>
    <p:sldId id="562" r:id="rId295"/>
    <p:sldId id="563" r:id="rId296"/>
    <p:sldId id="564" r:id="rId297"/>
    <p:sldId id="565" r:id="rId298"/>
    <p:sldId id="566" r:id="rId299"/>
    <p:sldId id="567" r:id="rId300"/>
    <p:sldId id="568" r:id="rId301"/>
    <p:sldId id="569" r:id="rId302"/>
    <p:sldId id="570" r:id="rId303"/>
    <p:sldId id="571" r:id="rId304"/>
    <p:sldId id="572" r:id="rId305"/>
    <p:sldId id="573" r:id="rId306"/>
    <p:sldId id="574" r:id="rId307"/>
    <p:sldId id="575" r:id="rId308"/>
    <p:sldId id="576" r:id="rId309"/>
    <p:sldId id="577" r:id="rId310"/>
    <p:sldId id="578" r:id="rId311"/>
    <p:sldId id="579" r:id="rId312"/>
    <p:sldId id="582" r:id="rId313"/>
    <p:sldId id="583" r:id="rId314"/>
    <p:sldId id="584" r:id="rId315"/>
    <p:sldId id="599" r:id="rId316"/>
    <p:sldId id="600" r:id="rId317"/>
    <p:sldId id="601" r:id="rId318"/>
    <p:sldId id="602" r:id="rId319"/>
    <p:sldId id="585" r:id="rId320"/>
    <p:sldId id="603" r:id="rId321"/>
    <p:sldId id="581" r:id="rId322"/>
    <p:sldId id="604" r:id="rId323"/>
    <p:sldId id="605" r:id="rId324"/>
    <p:sldId id="606" r:id="rId325"/>
    <p:sldId id="607" r:id="rId326"/>
    <p:sldId id="586" r:id="rId327"/>
    <p:sldId id="587" r:id="rId328"/>
    <p:sldId id="588" r:id="rId329"/>
    <p:sldId id="589" r:id="rId330"/>
    <p:sldId id="608" r:id="rId331"/>
    <p:sldId id="609" r:id="rId332"/>
    <p:sldId id="611" r:id="rId333"/>
    <p:sldId id="612" r:id="rId334"/>
    <p:sldId id="610" r:id="rId335"/>
    <p:sldId id="613" r:id="rId336"/>
    <p:sldId id="614" r:id="rId337"/>
    <p:sldId id="615" r:id="rId338"/>
    <p:sldId id="616" r:id="rId339"/>
    <p:sldId id="617" r:id="rId340"/>
    <p:sldId id="618" r:id="rId341"/>
    <p:sldId id="590" r:id="rId342"/>
    <p:sldId id="619" r:id="rId343"/>
    <p:sldId id="620" r:id="rId344"/>
    <p:sldId id="621" r:id="rId345"/>
    <p:sldId id="622" r:id="rId346"/>
    <p:sldId id="623" r:id="rId347"/>
    <p:sldId id="624" r:id="rId348"/>
    <p:sldId id="625" r:id="rId349"/>
    <p:sldId id="626" r:id="rId350"/>
    <p:sldId id="627" r:id="rId351"/>
    <p:sldId id="628" r:id="rId352"/>
    <p:sldId id="629" r:id="rId353"/>
    <p:sldId id="630" r:id="rId354"/>
    <p:sldId id="631" r:id="rId355"/>
    <p:sldId id="633" r:id="rId356"/>
    <p:sldId id="634" r:id="rId357"/>
    <p:sldId id="635" r:id="rId358"/>
    <p:sldId id="632" r:id="rId359"/>
    <p:sldId id="636" r:id="rId360"/>
    <p:sldId id="637" r:id="rId361"/>
    <p:sldId id="638" r:id="rId362"/>
    <p:sldId id="639" r:id="rId363"/>
    <p:sldId id="640" r:id="rId364"/>
    <p:sldId id="641" r:id="rId365"/>
    <p:sldId id="643" r:id="rId366"/>
    <p:sldId id="644" r:id="rId367"/>
    <p:sldId id="645" r:id="rId368"/>
    <p:sldId id="646" r:id="rId369"/>
    <p:sldId id="642" r:id="rId370"/>
    <p:sldId id="647" r:id="rId371"/>
    <p:sldId id="648" r:id="rId372"/>
    <p:sldId id="649" r:id="rId373"/>
    <p:sldId id="650" r:id="rId374"/>
    <p:sldId id="651" r:id="rId375"/>
    <p:sldId id="652" r:id="rId376"/>
    <p:sldId id="653" r:id="rId3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viewProps" Target="viewProps.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theme" Target="theme/theme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tableStyles" Target="tableStyle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F5A175-2ABF-4818-A391-AE3D0157E8C0}"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23243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F5A175-2ABF-4818-A391-AE3D0157E8C0}"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241608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F5A175-2ABF-4818-A391-AE3D0157E8C0}"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143478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F5A175-2ABF-4818-A391-AE3D0157E8C0}"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78694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F5A175-2ABF-4818-A391-AE3D0157E8C0}"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421569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F5A175-2ABF-4818-A391-AE3D0157E8C0}"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028524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F5A175-2ABF-4818-A391-AE3D0157E8C0}" type="datetimeFigureOut">
              <a:rPr lang="en-IN" smtClean="0"/>
              <a:t>05-04-2023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168222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F5A175-2ABF-4818-A391-AE3D0157E8C0}" type="datetimeFigureOut">
              <a:rPr lang="en-IN" smtClean="0"/>
              <a:t>05-04-2023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137572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5A175-2ABF-4818-A391-AE3D0157E8C0}" type="datetimeFigureOut">
              <a:rPr lang="en-IN" smtClean="0"/>
              <a:t>05-04-2023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383201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F5A175-2ABF-4818-A391-AE3D0157E8C0}"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183203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F5A175-2ABF-4818-A391-AE3D0157E8C0}"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722CFD-CADF-41F3-B0F3-7705962A236A}" type="slidenum">
              <a:rPr lang="en-IN" smtClean="0"/>
              <a:t>‹#›</a:t>
            </a:fld>
            <a:endParaRPr lang="en-IN"/>
          </a:p>
        </p:txBody>
      </p:sp>
    </p:spTree>
    <p:extLst>
      <p:ext uri="{BB962C8B-B14F-4D97-AF65-F5344CB8AC3E}">
        <p14:creationId xmlns:p14="http://schemas.microsoft.com/office/powerpoint/2010/main" val="281766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F5A175-2ABF-4818-A391-AE3D0157E8C0}" type="datetimeFigureOut">
              <a:rPr lang="en-IN" smtClean="0"/>
              <a:t>05-04-2023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22CFD-CADF-41F3-B0F3-7705962A236A}" type="slidenum">
              <a:rPr lang="en-IN" smtClean="0"/>
              <a:t>‹#›</a:t>
            </a:fld>
            <a:endParaRPr lang="en-IN"/>
          </a:p>
        </p:txBody>
      </p:sp>
    </p:spTree>
    <p:extLst>
      <p:ext uri="{BB962C8B-B14F-4D97-AF65-F5344CB8AC3E}">
        <p14:creationId xmlns:p14="http://schemas.microsoft.com/office/powerpoint/2010/main" val="322831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statisticsbyjim.com/glossary/statistics/" TargetMode="Externa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7.xml"/><Relationship Id="rId4" Type="http://schemas.openxmlformats.org/officeDocument/2006/relationships/image" Target="../media/image255.png"/></Relationships>
</file>

<file path=ppt/slides/_rels/slide18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188.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6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4" Type="http://schemas.openxmlformats.org/officeDocument/2006/relationships/image" Target="../media/image275.png"/></Relationships>
</file>

<file path=ppt/slides/_rels/slide19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0.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0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0.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0.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0.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0.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investopedia.com/terms/m/mlr.asp"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investopedia.com/terms/l/least-squares-method.asp" TargetMode="External"/><Relationship Id="rId2" Type="http://schemas.openxmlformats.org/officeDocument/2006/relationships/hyperlink" Target="https://www.investopedia.com/articles/trading/07/stationary.asp" TargetMode="External"/><Relationship Id="rId1" Type="http://schemas.openxmlformats.org/officeDocument/2006/relationships/slideLayout" Target="../slideLayouts/slideLayout7.xml"/><Relationship Id="rId4" Type="http://schemas.openxmlformats.org/officeDocument/2006/relationships/hyperlink" Target="https://www.investopedia.com/terms/a/autoregressive-integrated-moving-average-arima.asp"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investopedia.com/terms/m/mbs.asp" TargetMode="External"/><Relationship Id="rId2" Type="http://schemas.openxmlformats.org/officeDocument/2006/relationships/hyperlink" Target="https://www.investopedia.com/articles/economics/09/financial-crisis-review.asp"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 </a:t>
            </a:r>
            <a:r>
              <a:rPr lang="en-US" smtClean="0"/>
              <a:t>series analysis</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58779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646" y="391886"/>
            <a:ext cx="8934994" cy="369332"/>
          </a:xfrm>
          <a:prstGeom prst="rect">
            <a:avLst/>
          </a:prstGeom>
        </p:spPr>
        <p:txBody>
          <a:bodyPr wrap="square">
            <a:spAutoFit/>
          </a:bodyPr>
          <a:lstStyle/>
          <a:p>
            <a:r>
              <a:rPr lang="en-GB" dirty="0" smtClean="0"/>
              <a:t> Example 6</a:t>
            </a:r>
            <a:r>
              <a:rPr lang="en-GB" b="1" dirty="0" smtClean="0"/>
              <a:t>:     Number </a:t>
            </a:r>
            <a:r>
              <a:rPr lang="en-GB" b="1" dirty="0"/>
              <a:t>of strikes per year in the U.S.A., 1951–1980</a:t>
            </a:r>
            <a:r>
              <a:rPr lang="en-GB" b="1" dirty="0" smtClean="0"/>
              <a:t>; STRIKES.TSM</a:t>
            </a:r>
            <a:endParaRPr lang="en-IN" b="1" dirty="0"/>
          </a:p>
        </p:txBody>
      </p:sp>
      <p:sp>
        <p:nvSpPr>
          <p:cNvPr id="3" name="Rectangle 2"/>
          <p:cNvSpPr/>
          <p:nvPr/>
        </p:nvSpPr>
        <p:spPr>
          <a:xfrm>
            <a:off x="757646" y="875212"/>
            <a:ext cx="10319657" cy="646331"/>
          </a:xfrm>
          <a:prstGeom prst="rect">
            <a:avLst/>
          </a:prstGeom>
        </p:spPr>
        <p:txBody>
          <a:bodyPr wrap="square">
            <a:spAutoFit/>
          </a:bodyPr>
          <a:lstStyle/>
          <a:p>
            <a:r>
              <a:rPr lang="en-IN" dirty="0"/>
              <a:t>The annual numbers of strikes in the U.S.A. for the years 1951–1980 are shown </a:t>
            </a:r>
            <a:r>
              <a:rPr lang="en-IN" dirty="0" smtClean="0"/>
              <a:t>in Figure </a:t>
            </a:r>
            <a:r>
              <a:rPr lang="en-IN" dirty="0"/>
              <a:t>1.6. They appear to fluctuate erratically about a slowly changing level.</a:t>
            </a:r>
          </a:p>
        </p:txBody>
      </p:sp>
      <p:pic>
        <p:nvPicPr>
          <p:cNvPr id="4" name="Picture 3"/>
          <p:cNvPicPr>
            <a:picLocks noChangeAspect="1"/>
          </p:cNvPicPr>
          <p:nvPr/>
        </p:nvPicPr>
        <p:blipFill>
          <a:blip r:embed="rId2"/>
          <a:stretch>
            <a:fillRect/>
          </a:stretch>
        </p:blipFill>
        <p:spPr>
          <a:xfrm>
            <a:off x="1345475" y="1881050"/>
            <a:ext cx="7576456" cy="4454435"/>
          </a:xfrm>
          <a:prstGeom prst="rect">
            <a:avLst/>
          </a:prstGeom>
        </p:spPr>
      </p:pic>
    </p:spTree>
    <p:extLst>
      <p:ext uri="{BB962C8B-B14F-4D97-AF65-F5344CB8AC3E}">
        <p14:creationId xmlns:p14="http://schemas.microsoft.com/office/powerpoint/2010/main" val="411054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2776" y="431074"/>
            <a:ext cx="10554789" cy="6061166"/>
          </a:xfrm>
          <a:prstGeom prst="rect">
            <a:avLst/>
          </a:prstGeom>
        </p:spPr>
      </p:pic>
    </p:spTree>
    <p:extLst>
      <p:ext uri="{BB962C8B-B14F-4D97-AF65-F5344CB8AC3E}">
        <p14:creationId xmlns:p14="http://schemas.microsoft.com/office/powerpoint/2010/main" val="41830749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391886"/>
            <a:ext cx="9940834" cy="6466114"/>
          </a:xfrm>
          <a:prstGeom prst="rect">
            <a:avLst/>
          </a:prstGeom>
        </p:spPr>
      </p:pic>
    </p:spTree>
    <p:extLst>
      <p:ext uri="{BB962C8B-B14F-4D97-AF65-F5344CB8AC3E}">
        <p14:creationId xmlns:p14="http://schemas.microsoft.com/office/powerpoint/2010/main" val="7959237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274" y="431074"/>
            <a:ext cx="10384972" cy="6152605"/>
          </a:xfrm>
          <a:prstGeom prst="rect">
            <a:avLst/>
          </a:prstGeom>
        </p:spPr>
      </p:pic>
    </p:spTree>
    <p:extLst>
      <p:ext uri="{BB962C8B-B14F-4D97-AF65-F5344CB8AC3E}">
        <p14:creationId xmlns:p14="http://schemas.microsoft.com/office/powerpoint/2010/main" val="4254679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444138"/>
            <a:ext cx="9823268" cy="6204856"/>
          </a:xfrm>
          <a:prstGeom prst="rect">
            <a:avLst/>
          </a:prstGeom>
        </p:spPr>
      </p:pic>
    </p:spTree>
    <p:extLst>
      <p:ext uri="{BB962C8B-B14F-4D97-AF65-F5344CB8AC3E}">
        <p14:creationId xmlns:p14="http://schemas.microsoft.com/office/powerpoint/2010/main" val="27489357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462808"/>
            <a:ext cx="9927771" cy="6173123"/>
          </a:xfrm>
          <a:prstGeom prst="rect">
            <a:avLst/>
          </a:prstGeom>
        </p:spPr>
      </p:pic>
    </p:spTree>
    <p:extLst>
      <p:ext uri="{BB962C8B-B14F-4D97-AF65-F5344CB8AC3E}">
        <p14:creationId xmlns:p14="http://schemas.microsoft.com/office/powerpoint/2010/main" val="4154846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7097" y="535577"/>
            <a:ext cx="8830492" cy="6152606"/>
          </a:xfrm>
          <a:prstGeom prst="rect">
            <a:avLst/>
          </a:prstGeom>
        </p:spPr>
      </p:pic>
    </p:spTree>
    <p:extLst>
      <p:ext uri="{BB962C8B-B14F-4D97-AF65-F5344CB8AC3E}">
        <p14:creationId xmlns:p14="http://schemas.microsoft.com/office/powerpoint/2010/main" val="2976217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7017" y="274321"/>
            <a:ext cx="10254343" cy="6230982"/>
          </a:xfrm>
          <a:prstGeom prst="rect">
            <a:avLst/>
          </a:prstGeom>
        </p:spPr>
      </p:pic>
    </p:spTree>
    <p:extLst>
      <p:ext uri="{BB962C8B-B14F-4D97-AF65-F5344CB8AC3E}">
        <p14:creationId xmlns:p14="http://schemas.microsoft.com/office/powerpoint/2010/main" val="3110311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6103" y="679269"/>
            <a:ext cx="8791303" cy="5617028"/>
          </a:xfrm>
          <a:prstGeom prst="rect">
            <a:avLst/>
          </a:prstGeom>
        </p:spPr>
      </p:pic>
    </p:spTree>
    <p:extLst>
      <p:ext uri="{BB962C8B-B14F-4D97-AF65-F5344CB8AC3E}">
        <p14:creationId xmlns:p14="http://schemas.microsoft.com/office/powerpoint/2010/main" val="34389009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278568"/>
            <a:ext cx="9326880" cy="6383489"/>
          </a:xfrm>
          <a:prstGeom prst="rect">
            <a:avLst/>
          </a:prstGeom>
        </p:spPr>
      </p:pic>
    </p:spTree>
    <p:extLst>
      <p:ext uri="{BB962C8B-B14F-4D97-AF65-F5344CB8AC3E}">
        <p14:creationId xmlns:p14="http://schemas.microsoft.com/office/powerpoint/2010/main" val="1254418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313510"/>
            <a:ext cx="9457509" cy="5695404"/>
          </a:xfrm>
          <a:prstGeom prst="rect">
            <a:avLst/>
          </a:prstGeom>
        </p:spPr>
      </p:pic>
    </p:spTree>
    <p:extLst>
      <p:ext uri="{BB962C8B-B14F-4D97-AF65-F5344CB8AC3E}">
        <p14:creationId xmlns:p14="http://schemas.microsoft.com/office/powerpoint/2010/main" val="2637196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40" y="2521131"/>
            <a:ext cx="9418320" cy="3918857"/>
          </a:xfrm>
          <a:prstGeom prst="rect">
            <a:avLst/>
          </a:prstGeom>
        </p:spPr>
      </p:pic>
      <p:sp>
        <p:nvSpPr>
          <p:cNvPr id="3" name="Rectangle 2"/>
          <p:cNvSpPr/>
          <p:nvPr/>
        </p:nvSpPr>
        <p:spPr>
          <a:xfrm>
            <a:off x="875211" y="457200"/>
            <a:ext cx="9849395" cy="3831818"/>
          </a:xfrm>
          <a:prstGeom prst="rect">
            <a:avLst/>
          </a:prstGeom>
        </p:spPr>
        <p:txBody>
          <a:bodyPr wrap="square">
            <a:spAutoFit/>
          </a:bodyPr>
          <a:lstStyle/>
          <a:p>
            <a:pPr>
              <a:lnSpc>
                <a:spcPct val="150000"/>
              </a:lnSpc>
            </a:pPr>
            <a:r>
              <a:rPr lang="en-GB" dirty="0"/>
              <a:t>The Granger statistical causality test, which is not any causality, is widely applied in econometrics to determine whether one time series is useful in forecasting another. Rather than testing whether Y causes X, the Granger causality tests whether Y forecasts </a:t>
            </a:r>
            <a:r>
              <a:rPr lang="en-GB" dirty="0" smtClean="0"/>
              <a:t>X. </a:t>
            </a:r>
            <a:r>
              <a:rPr lang="en-GB" i="1" dirty="0" smtClean="0"/>
              <a:t>When </a:t>
            </a:r>
            <a:r>
              <a:rPr lang="en-GB" i="1" dirty="0"/>
              <a:t>time series X Granger-causes time series Y, the patterns in X are approximately repeated in Y </a:t>
            </a:r>
            <a:r>
              <a:rPr lang="en-GB" i="1" dirty="0" smtClean="0"/>
              <a:t>after </a:t>
            </a:r>
            <a:r>
              <a:rPr lang="en-GB" i="1" dirty="0"/>
              <a:t>some time lag. Thus, past values of X can be used for the prediction of future values of Y</a:t>
            </a:r>
            <a:r>
              <a:rPr lang="en-GB" i="1" dirty="0" smtClean="0"/>
              <a:t>.</a:t>
            </a:r>
          </a:p>
          <a:p>
            <a:pPr>
              <a:lnSpc>
                <a:spcPct val="150000"/>
              </a:lnSpc>
            </a:pPr>
            <a:endParaRPr lang="en-GB" i="1" dirty="0"/>
          </a:p>
          <a:p>
            <a:pPr>
              <a:lnSpc>
                <a:spcPct val="150000"/>
              </a:lnSpc>
            </a:pPr>
            <a:endParaRPr lang="en-GB" dirty="0"/>
          </a:p>
          <a:p>
            <a:r>
              <a:rPr lang="en-GB" dirty="0"/>
              <a:t/>
            </a:r>
            <a:br>
              <a:rPr lang="en-GB" dirty="0"/>
            </a:br>
            <a:r>
              <a:rPr lang="en-GB" dirty="0"/>
              <a:t/>
            </a:r>
            <a:br>
              <a:rPr lang="en-GB" dirty="0"/>
            </a:br>
            <a:endParaRPr lang="en-IN" dirty="0"/>
          </a:p>
        </p:txBody>
      </p:sp>
    </p:spTree>
    <p:extLst>
      <p:ext uri="{BB962C8B-B14F-4D97-AF65-F5344CB8AC3E}">
        <p14:creationId xmlns:p14="http://schemas.microsoft.com/office/powerpoint/2010/main" val="40044897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548640"/>
            <a:ext cx="8791303" cy="6309360"/>
          </a:xfrm>
          <a:prstGeom prst="rect">
            <a:avLst/>
          </a:prstGeom>
        </p:spPr>
      </p:pic>
    </p:spTree>
    <p:extLst>
      <p:ext uri="{BB962C8B-B14F-4D97-AF65-F5344CB8AC3E}">
        <p14:creationId xmlns:p14="http://schemas.microsoft.com/office/powerpoint/2010/main" val="160837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6102" y="509452"/>
            <a:ext cx="9013371" cy="5891348"/>
          </a:xfrm>
          <a:prstGeom prst="rect">
            <a:avLst/>
          </a:prstGeom>
        </p:spPr>
      </p:pic>
    </p:spTree>
    <p:extLst>
      <p:ext uri="{BB962C8B-B14F-4D97-AF65-F5344CB8AC3E}">
        <p14:creationId xmlns:p14="http://schemas.microsoft.com/office/powerpoint/2010/main" val="202950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3" y="326571"/>
            <a:ext cx="9627325" cy="6113418"/>
          </a:xfrm>
          <a:prstGeom prst="rect">
            <a:avLst/>
          </a:prstGeom>
        </p:spPr>
      </p:pic>
    </p:spTree>
    <p:extLst>
      <p:ext uri="{BB962C8B-B14F-4D97-AF65-F5344CB8AC3E}">
        <p14:creationId xmlns:p14="http://schemas.microsoft.com/office/powerpoint/2010/main" val="2194649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709" y="580528"/>
            <a:ext cx="9588137" cy="5715769"/>
          </a:xfrm>
          <a:prstGeom prst="rect">
            <a:avLst/>
          </a:prstGeom>
        </p:spPr>
      </p:pic>
    </p:spTree>
    <p:extLst>
      <p:ext uri="{BB962C8B-B14F-4D97-AF65-F5344CB8AC3E}">
        <p14:creationId xmlns:p14="http://schemas.microsoft.com/office/powerpoint/2010/main" val="25646057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3223" y="261257"/>
            <a:ext cx="9353006" cy="6453052"/>
          </a:xfrm>
          <a:prstGeom prst="rect">
            <a:avLst/>
          </a:prstGeom>
        </p:spPr>
      </p:pic>
    </p:spTree>
    <p:extLst>
      <p:ext uri="{BB962C8B-B14F-4D97-AF65-F5344CB8AC3E}">
        <p14:creationId xmlns:p14="http://schemas.microsoft.com/office/powerpoint/2010/main" val="3517699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30" y="509451"/>
            <a:ext cx="9836330" cy="6152606"/>
          </a:xfrm>
          <a:prstGeom prst="rect">
            <a:avLst/>
          </a:prstGeom>
        </p:spPr>
      </p:pic>
    </p:spTree>
    <p:extLst>
      <p:ext uri="{BB962C8B-B14F-4D97-AF65-F5344CB8AC3E}">
        <p14:creationId xmlns:p14="http://schemas.microsoft.com/office/powerpoint/2010/main" val="7327095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588" y="378823"/>
            <a:ext cx="9339943" cy="6152606"/>
          </a:xfrm>
          <a:prstGeom prst="rect">
            <a:avLst/>
          </a:prstGeom>
        </p:spPr>
      </p:pic>
    </p:spTree>
    <p:extLst>
      <p:ext uri="{BB962C8B-B14F-4D97-AF65-F5344CB8AC3E}">
        <p14:creationId xmlns:p14="http://schemas.microsoft.com/office/powerpoint/2010/main" val="39411617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5109" y="757646"/>
            <a:ext cx="8621485" cy="5891348"/>
          </a:xfrm>
          <a:prstGeom prst="rect">
            <a:avLst/>
          </a:prstGeom>
        </p:spPr>
      </p:pic>
    </p:spTree>
    <p:extLst>
      <p:ext uri="{BB962C8B-B14F-4D97-AF65-F5344CB8AC3E}">
        <p14:creationId xmlns:p14="http://schemas.microsoft.com/office/powerpoint/2010/main" val="2015905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1783" y="274320"/>
            <a:ext cx="9614263" cy="6087291"/>
          </a:xfrm>
          <a:prstGeom prst="rect">
            <a:avLst/>
          </a:prstGeom>
        </p:spPr>
      </p:pic>
    </p:spTree>
    <p:extLst>
      <p:ext uri="{BB962C8B-B14F-4D97-AF65-F5344CB8AC3E}">
        <p14:creationId xmlns:p14="http://schemas.microsoft.com/office/powerpoint/2010/main" val="20299451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599" y="313508"/>
            <a:ext cx="8934995" cy="6021977"/>
          </a:xfrm>
          <a:prstGeom prst="rect">
            <a:avLst/>
          </a:prstGeom>
        </p:spPr>
      </p:pic>
    </p:spTree>
    <p:extLst>
      <p:ext uri="{BB962C8B-B14F-4D97-AF65-F5344CB8AC3E}">
        <p14:creationId xmlns:p14="http://schemas.microsoft.com/office/powerpoint/2010/main" val="420790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41" y="666206"/>
            <a:ext cx="9888582" cy="5329645"/>
          </a:xfrm>
          <a:prstGeom prst="rect">
            <a:avLst/>
          </a:prstGeom>
        </p:spPr>
      </p:pic>
    </p:spTree>
    <p:extLst>
      <p:ext uri="{BB962C8B-B14F-4D97-AF65-F5344CB8AC3E}">
        <p14:creationId xmlns:p14="http://schemas.microsoft.com/office/powerpoint/2010/main" val="11193052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194" y="261259"/>
            <a:ext cx="11364686" cy="5858014"/>
          </a:xfrm>
          <a:prstGeom prst="rect">
            <a:avLst/>
          </a:prstGeom>
        </p:spPr>
        <p:txBody>
          <a:bodyPr wrap="square">
            <a:spAutoFit/>
          </a:bodyPr>
          <a:lstStyle/>
          <a:p>
            <a:pPr algn="just">
              <a:lnSpc>
                <a:spcPct val="150000"/>
              </a:lnSpc>
            </a:pPr>
            <a:r>
              <a:rPr lang="en-GB" dirty="0">
                <a:solidFill>
                  <a:srgbClr val="000000"/>
                </a:solidFill>
                <a:latin typeface="Arial" panose="020B0604020202020204" pitchFamily="34" charset="0"/>
                <a:cs typeface="Arial" panose="020B0604020202020204" pitchFamily="34" charset="0"/>
              </a:rPr>
              <a:t>The first step in the Box-Jenkins procedure is to difference the time series until it is stationary, thereby ensuring that trend and seasonal components are removed. In many instances one or two stage differencing is sufficient. The differenced series will be shorter than the source series by </a:t>
            </a:r>
            <a:r>
              <a:rPr lang="en-GB" i="1" dirty="0">
                <a:solidFill>
                  <a:srgbClr val="000000"/>
                </a:solidFill>
                <a:latin typeface="Arial" panose="020B0604020202020204" pitchFamily="34" charset="0"/>
                <a:cs typeface="Arial" panose="020B0604020202020204" pitchFamily="34" charset="0"/>
              </a:rPr>
              <a:t>c</a:t>
            </a:r>
            <a:r>
              <a:rPr lang="en-GB" dirty="0">
                <a:solidFill>
                  <a:srgbClr val="000000"/>
                </a:solidFill>
                <a:latin typeface="Arial" panose="020B0604020202020204" pitchFamily="34" charset="0"/>
                <a:cs typeface="Arial" panose="020B0604020202020204" pitchFamily="34" charset="0"/>
              </a:rPr>
              <a:t> time steps, where </a:t>
            </a:r>
            <a:r>
              <a:rPr lang="en-GB" i="1" dirty="0">
                <a:solidFill>
                  <a:srgbClr val="000000"/>
                </a:solidFill>
                <a:latin typeface="Arial" panose="020B0604020202020204" pitchFamily="34" charset="0"/>
                <a:cs typeface="Arial" panose="020B0604020202020204" pitchFamily="34" charset="0"/>
              </a:rPr>
              <a:t>c</a:t>
            </a:r>
            <a:r>
              <a:rPr lang="en-GB" dirty="0">
                <a:solidFill>
                  <a:srgbClr val="000000"/>
                </a:solidFill>
                <a:latin typeface="Arial" panose="020B0604020202020204" pitchFamily="34" charset="0"/>
                <a:cs typeface="Arial" panose="020B0604020202020204" pitchFamily="34" charset="0"/>
              </a:rPr>
              <a:t> is the range of the differencing. An ARMA model is then fitted to the resulting time series. Because ARIMA models have three parameters there are many variations to the possible models that could be fitted. However, the decision on what these parameters should be can be guided by a number of basic principles: (</a:t>
            </a:r>
            <a:r>
              <a:rPr lang="en-GB" dirty="0" err="1">
                <a:solidFill>
                  <a:srgbClr val="000000"/>
                </a:solidFill>
                <a:latin typeface="Arial" panose="020B0604020202020204" pitchFamily="34" charset="0"/>
                <a:cs typeface="Arial" panose="020B0604020202020204" pitchFamily="34" charset="0"/>
              </a:rPr>
              <a:t>i</a:t>
            </a:r>
            <a:r>
              <a:rPr lang="en-GB" dirty="0">
                <a:solidFill>
                  <a:srgbClr val="000000"/>
                </a:solidFill>
                <a:latin typeface="Arial" panose="020B0604020202020204" pitchFamily="34" charset="0"/>
                <a:cs typeface="Arial" panose="020B0604020202020204" pitchFamily="34" charset="0"/>
              </a:rPr>
              <a:t>) the model should be as simple as possible, i.e. contain as few terms as possible, which in turn means the values of </a:t>
            </a:r>
            <a:r>
              <a:rPr lang="en-GB" i="1" dirty="0">
                <a:solidFill>
                  <a:srgbClr val="000000"/>
                </a:solidFill>
                <a:latin typeface="Arial" panose="020B0604020202020204" pitchFamily="34" charset="0"/>
                <a:cs typeface="Arial" panose="020B0604020202020204" pitchFamily="34" charset="0"/>
              </a:rPr>
              <a:t>p</a:t>
            </a:r>
            <a:r>
              <a:rPr lang="en-GB" dirty="0">
                <a:solidFill>
                  <a:srgbClr val="000000"/>
                </a:solidFill>
                <a:latin typeface="Arial" panose="020B0604020202020204" pitchFamily="34" charset="0"/>
                <a:cs typeface="Arial" panose="020B0604020202020204" pitchFamily="34" charset="0"/>
              </a:rPr>
              <a:t> and </a:t>
            </a:r>
            <a:r>
              <a:rPr lang="en-GB" i="1" dirty="0">
                <a:solidFill>
                  <a:srgbClr val="000000"/>
                </a:solidFill>
                <a:latin typeface="Arial" panose="020B0604020202020204" pitchFamily="34" charset="0"/>
                <a:cs typeface="Arial" panose="020B0604020202020204" pitchFamily="34" charset="0"/>
              </a:rPr>
              <a:t>q</a:t>
            </a:r>
            <a:r>
              <a:rPr lang="en-GB" dirty="0">
                <a:solidFill>
                  <a:srgbClr val="000000"/>
                </a:solidFill>
                <a:latin typeface="Arial" panose="020B0604020202020204" pitchFamily="34" charset="0"/>
                <a:cs typeface="Arial" panose="020B0604020202020204" pitchFamily="34" charset="0"/>
              </a:rPr>
              <a:t> should be small; (ii) the fit to historic data should be as good as possible, i.e. the size of the squared differences between the estimated value at any past time period and the actual value, should be minimized (least squares principle) — the residuals from the selected model can then be examined to see if any remaining residuals are significantly different from 0 (see further, below); (iii) the measured partial autocorrelation at lags 1,2,3.... should provide an indication of the order of the AR component, i.e. the value chosen for </a:t>
            </a:r>
            <a:r>
              <a:rPr lang="en-GB" i="1" dirty="0">
                <a:solidFill>
                  <a:srgbClr val="000000"/>
                </a:solidFill>
                <a:latin typeface="Arial" panose="020B0604020202020204" pitchFamily="34" charset="0"/>
                <a:cs typeface="Arial" panose="020B0604020202020204" pitchFamily="34" charset="0"/>
              </a:rPr>
              <a:t>q</a:t>
            </a:r>
            <a:r>
              <a:rPr lang="en-GB" dirty="0">
                <a:solidFill>
                  <a:srgbClr val="000000"/>
                </a:solidFill>
                <a:latin typeface="Arial" panose="020B0604020202020204" pitchFamily="34" charset="0"/>
                <a:cs typeface="Arial" panose="020B0604020202020204" pitchFamily="34" charset="0"/>
              </a:rPr>
              <a:t>; (iv) the shape of autocorrelation function (</a:t>
            </a:r>
            <a:r>
              <a:rPr lang="en-GB" dirty="0" err="1">
                <a:solidFill>
                  <a:srgbClr val="000000"/>
                </a:solidFill>
                <a:latin typeface="Arial" panose="020B0604020202020204" pitchFamily="34" charset="0"/>
                <a:cs typeface="Arial" panose="020B0604020202020204" pitchFamily="34" charset="0"/>
              </a:rPr>
              <a:t>acf</a:t>
            </a:r>
            <a:r>
              <a:rPr lang="en-GB" dirty="0">
                <a:solidFill>
                  <a:srgbClr val="000000"/>
                </a:solidFill>
                <a:latin typeface="Arial" panose="020B0604020202020204" pitchFamily="34" charset="0"/>
                <a:cs typeface="Arial" panose="020B0604020202020204" pitchFamily="34" charset="0"/>
              </a:rPr>
              <a:t>) plot can suggest the type of ARIMA model required — the table below </a:t>
            </a:r>
            <a:r>
              <a:rPr lang="en-GB" dirty="0" smtClean="0">
                <a:solidFill>
                  <a:srgbClr val="000000"/>
                </a:solidFill>
                <a:latin typeface="Arial" panose="020B0604020202020204" pitchFamily="34" charset="0"/>
                <a:cs typeface="Arial" panose="020B0604020202020204" pitchFamily="34" charset="0"/>
              </a:rPr>
              <a:t> </a:t>
            </a:r>
            <a:r>
              <a:rPr lang="en-GB" dirty="0">
                <a:solidFill>
                  <a:srgbClr val="000000"/>
                </a:solidFill>
                <a:latin typeface="Arial" panose="020B0604020202020204" pitchFamily="34" charset="0"/>
                <a:cs typeface="Arial" panose="020B0604020202020204" pitchFamily="34" charset="0"/>
              </a:rPr>
              <a:t>provides guidance on interpreting the form of the </a:t>
            </a:r>
            <a:r>
              <a:rPr lang="en-GB" dirty="0" err="1">
                <a:solidFill>
                  <a:srgbClr val="000000"/>
                </a:solidFill>
                <a:latin typeface="Arial" panose="020B0604020202020204" pitchFamily="34" charset="0"/>
                <a:cs typeface="Arial" panose="020B0604020202020204" pitchFamily="34" charset="0"/>
              </a:rPr>
              <a:t>acf</a:t>
            </a:r>
            <a:r>
              <a:rPr lang="en-GB" dirty="0">
                <a:solidFill>
                  <a:srgbClr val="000000"/>
                </a:solidFill>
                <a:latin typeface="Arial" panose="020B0604020202020204" pitchFamily="34" charset="0"/>
                <a:cs typeface="Arial" panose="020B0604020202020204" pitchFamily="34" charset="0"/>
              </a:rPr>
              <a:t> in terms of model selection.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2927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4" y="169817"/>
            <a:ext cx="11874136" cy="6309359"/>
          </a:xfrm>
          <a:prstGeom prst="rect">
            <a:avLst/>
          </a:prstGeom>
        </p:spPr>
      </p:pic>
    </p:spTree>
    <p:extLst>
      <p:ext uri="{BB962C8B-B14F-4D97-AF65-F5344CB8AC3E}">
        <p14:creationId xmlns:p14="http://schemas.microsoft.com/office/powerpoint/2010/main" val="25666380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2777" y="365760"/>
            <a:ext cx="9744892" cy="5734594"/>
          </a:xfrm>
          <a:prstGeom prst="rect">
            <a:avLst/>
          </a:prstGeom>
        </p:spPr>
      </p:pic>
    </p:spTree>
    <p:extLst>
      <p:ext uri="{BB962C8B-B14F-4D97-AF65-F5344CB8AC3E}">
        <p14:creationId xmlns:p14="http://schemas.microsoft.com/office/powerpoint/2010/main" val="3113924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4" y="224196"/>
            <a:ext cx="10463349" cy="6137416"/>
          </a:xfrm>
          <a:prstGeom prst="rect">
            <a:avLst/>
          </a:prstGeom>
        </p:spPr>
      </p:pic>
    </p:spTree>
    <p:extLst>
      <p:ext uri="{BB962C8B-B14F-4D97-AF65-F5344CB8AC3E}">
        <p14:creationId xmlns:p14="http://schemas.microsoft.com/office/powerpoint/2010/main" val="4093843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1727" y="352698"/>
            <a:ext cx="7230124" cy="3174274"/>
          </a:xfrm>
          <a:prstGeom prst="rect">
            <a:avLst/>
          </a:prstGeom>
        </p:spPr>
      </p:pic>
      <p:pic>
        <p:nvPicPr>
          <p:cNvPr id="3" name="Picture 2"/>
          <p:cNvPicPr>
            <a:picLocks noChangeAspect="1"/>
          </p:cNvPicPr>
          <p:nvPr/>
        </p:nvPicPr>
        <p:blipFill>
          <a:blip r:embed="rId3"/>
          <a:stretch>
            <a:fillRect/>
          </a:stretch>
        </p:blipFill>
        <p:spPr>
          <a:xfrm>
            <a:off x="718457" y="3526972"/>
            <a:ext cx="10084526" cy="2978331"/>
          </a:xfrm>
          <a:prstGeom prst="rect">
            <a:avLst/>
          </a:prstGeom>
        </p:spPr>
      </p:pic>
    </p:spTree>
    <p:extLst>
      <p:ext uri="{BB962C8B-B14F-4D97-AF65-F5344CB8AC3E}">
        <p14:creationId xmlns:p14="http://schemas.microsoft.com/office/powerpoint/2010/main" val="17931025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7829" y="561704"/>
            <a:ext cx="10345781" cy="5812970"/>
          </a:xfrm>
          <a:prstGeom prst="rect">
            <a:avLst/>
          </a:prstGeom>
        </p:spPr>
      </p:pic>
    </p:spTree>
    <p:extLst>
      <p:ext uri="{BB962C8B-B14F-4D97-AF65-F5344CB8AC3E}">
        <p14:creationId xmlns:p14="http://schemas.microsoft.com/office/powerpoint/2010/main" val="586724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9" y="134133"/>
            <a:ext cx="6714309" cy="3183833"/>
          </a:xfrm>
          <a:prstGeom prst="rect">
            <a:avLst/>
          </a:prstGeom>
        </p:spPr>
      </p:pic>
      <p:pic>
        <p:nvPicPr>
          <p:cNvPr id="3" name="Picture 2"/>
          <p:cNvPicPr>
            <a:picLocks noChangeAspect="1"/>
          </p:cNvPicPr>
          <p:nvPr/>
        </p:nvPicPr>
        <p:blipFill>
          <a:blip r:embed="rId3"/>
          <a:stretch>
            <a:fillRect/>
          </a:stretch>
        </p:blipFill>
        <p:spPr>
          <a:xfrm>
            <a:off x="1227909" y="3317966"/>
            <a:ext cx="9757953" cy="3540034"/>
          </a:xfrm>
          <a:prstGeom prst="rect">
            <a:avLst/>
          </a:prstGeom>
        </p:spPr>
      </p:pic>
    </p:spTree>
    <p:extLst>
      <p:ext uri="{BB962C8B-B14F-4D97-AF65-F5344CB8AC3E}">
        <p14:creationId xmlns:p14="http://schemas.microsoft.com/office/powerpoint/2010/main" val="3817244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182880"/>
            <a:ext cx="7565299" cy="627017"/>
          </a:xfrm>
          <a:prstGeom prst="rect">
            <a:avLst/>
          </a:prstGeom>
        </p:spPr>
      </p:pic>
      <p:pic>
        <p:nvPicPr>
          <p:cNvPr id="3" name="Picture 2"/>
          <p:cNvPicPr>
            <a:picLocks noChangeAspect="1"/>
          </p:cNvPicPr>
          <p:nvPr/>
        </p:nvPicPr>
        <p:blipFill>
          <a:blip r:embed="rId3"/>
          <a:stretch>
            <a:fillRect/>
          </a:stretch>
        </p:blipFill>
        <p:spPr>
          <a:xfrm>
            <a:off x="849086" y="890587"/>
            <a:ext cx="10424160" cy="5745344"/>
          </a:xfrm>
          <a:prstGeom prst="rect">
            <a:avLst/>
          </a:prstGeom>
        </p:spPr>
      </p:pic>
    </p:spTree>
    <p:extLst>
      <p:ext uri="{BB962C8B-B14F-4D97-AF65-F5344CB8AC3E}">
        <p14:creationId xmlns:p14="http://schemas.microsoft.com/office/powerpoint/2010/main" val="24072190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9771" y="352697"/>
            <a:ext cx="7123779" cy="4127864"/>
          </a:xfrm>
          <a:prstGeom prst="rect">
            <a:avLst/>
          </a:prstGeom>
        </p:spPr>
      </p:pic>
      <p:pic>
        <p:nvPicPr>
          <p:cNvPr id="3" name="Picture 2"/>
          <p:cNvPicPr>
            <a:picLocks noChangeAspect="1"/>
          </p:cNvPicPr>
          <p:nvPr/>
        </p:nvPicPr>
        <p:blipFill>
          <a:blip r:embed="rId3"/>
          <a:stretch>
            <a:fillRect/>
          </a:stretch>
        </p:blipFill>
        <p:spPr>
          <a:xfrm>
            <a:off x="1018903" y="4480560"/>
            <a:ext cx="9836331" cy="2246811"/>
          </a:xfrm>
          <a:prstGeom prst="rect">
            <a:avLst/>
          </a:prstGeom>
        </p:spPr>
      </p:pic>
    </p:spTree>
    <p:extLst>
      <p:ext uri="{BB962C8B-B14F-4D97-AF65-F5344CB8AC3E}">
        <p14:creationId xmlns:p14="http://schemas.microsoft.com/office/powerpoint/2010/main" val="3257052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463" y="117566"/>
            <a:ext cx="9901646" cy="3122023"/>
          </a:xfrm>
          <a:prstGeom prst="rect">
            <a:avLst/>
          </a:prstGeom>
        </p:spPr>
      </p:pic>
      <p:pic>
        <p:nvPicPr>
          <p:cNvPr id="3" name="Picture 2"/>
          <p:cNvPicPr>
            <a:picLocks noChangeAspect="1"/>
          </p:cNvPicPr>
          <p:nvPr/>
        </p:nvPicPr>
        <p:blipFill>
          <a:blip r:embed="rId3"/>
          <a:stretch>
            <a:fillRect/>
          </a:stretch>
        </p:blipFill>
        <p:spPr>
          <a:xfrm>
            <a:off x="2390503" y="3239589"/>
            <a:ext cx="7197634" cy="3474719"/>
          </a:xfrm>
          <a:prstGeom prst="rect">
            <a:avLst/>
          </a:prstGeom>
        </p:spPr>
      </p:pic>
    </p:spTree>
    <p:extLst>
      <p:ext uri="{BB962C8B-B14F-4D97-AF65-F5344CB8AC3E}">
        <p14:creationId xmlns:p14="http://schemas.microsoft.com/office/powerpoint/2010/main" val="286839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4766" y="169816"/>
            <a:ext cx="6985737" cy="369332"/>
          </a:xfrm>
          <a:prstGeom prst="rect">
            <a:avLst/>
          </a:prstGeom>
        </p:spPr>
        <p:txBody>
          <a:bodyPr wrap="square">
            <a:spAutoFit/>
          </a:bodyPr>
          <a:lstStyle/>
          <a:p>
            <a:r>
              <a:rPr lang="en-IN" dirty="0">
                <a:solidFill>
                  <a:srgbClr val="0A0B09"/>
                </a:solidFill>
                <a:latin typeface="gt-medium"/>
              </a:rPr>
              <a:t>Components of time series</a:t>
            </a:r>
            <a:endParaRPr lang="en-IN" b="0" i="0" dirty="0">
              <a:solidFill>
                <a:srgbClr val="0A0B09"/>
              </a:solidFill>
              <a:effectLst/>
              <a:latin typeface="gt-medium"/>
            </a:endParaRPr>
          </a:p>
        </p:txBody>
      </p:sp>
      <p:sp>
        <p:nvSpPr>
          <p:cNvPr id="3" name="Rectangle 2"/>
          <p:cNvSpPr/>
          <p:nvPr/>
        </p:nvSpPr>
        <p:spPr>
          <a:xfrm>
            <a:off x="574767" y="679269"/>
            <a:ext cx="10750730" cy="4196020"/>
          </a:xfrm>
          <a:prstGeom prst="rect">
            <a:avLst/>
          </a:prstGeom>
        </p:spPr>
        <p:txBody>
          <a:bodyPr wrap="square">
            <a:spAutoFit/>
          </a:bodyPr>
          <a:lstStyle/>
          <a:p>
            <a:pPr>
              <a:lnSpc>
                <a:spcPct val="150000"/>
              </a:lnSpc>
              <a:buFont typeface="+mj-lt"/>
              <a:buAutoNum type="arabicPeriod"/>
            </a:pPr>
            <a:r>
              <a:rPr lang="en-GB" b="1" dirty="0">
                <a:solidFill>
                  <a:srgbClr val="404040"/>
                </a:solidFill>
                <a:latin typeface="gt-regular"/>
              </a:rPr>
              <a:t>Trend</a:t>
            </a:r>
            <a:r>
              <a:rPr lang="en-GB" dirty="0">
                <a:solidFill>
                  <a:srgbClr val="404040"/>
                </a:solidFill>
                <a:latin typeface="gt-regular"/>
              </a:rPr>
              <a:t>: This is the long-term increase or decrease in the data. The trend could be increasing or decreasing as well as linear or nonlinear.</a:t>
            </a:r>
          </a:p>
          <a:p>
            <a:pPr>
              <a:lnSpc>
                <a:spcPct val="150000"/>
              </a:lnSpc>
              <a:buFont typeface="+mj-lt"/>
              <a:buAutoNum type="arabicPeriod"/>
            </a:pPr>
            <a:r>
              <a:rPr lang="en-GB" b="1" dirty="0">
                <a:solidFill>
                  <a:srgbClr val="404040"/>
                </a:solidFill>
                <a:latin typeface="gt-regular"/>
              </a:rPr>
              <a:t>Irregular</a:t>
            </a:r>
            <a:r>
              <a:rPr lang="en-GB" dirty="0">
                <a:solidFill>
                  <a:srgbClr val="404040"/>
                </a:solidFill>
                <a:latin typeface="gt-regular"/>
              </a:rPr>
              <a:t>: This component is uncertain. In every time series, there’s an unpredictable component that makes it a random variable, resulting from short-term fluctuations in a series that are not systematic, and in some instances not predictable.</a:t>
            </a:r>
          </a:p>
          <a:p>
            <a:pPr>
              <a:lnSpc>
                <a:spcPct val="150000"/>
              </a:lnSpc>
              <a:buFont typeface="+mj-lt"/>
              <a:buAutoNum type="arabicPeriod"/>
            </a:pPr>
            <a:r>
              <a:rPr lang="en-GB" b="1" dirty="0">
                <a:solidFill>
                  <a:srgbClr val="404040"/>
                </a:solidFill>
                <a:latin typeface="gt-regular"/>
              </a:rPr>
              <a:t>Seasonality</a:t>
            </a:r>
            <a:r>
              <a:rPr lang="en-GB" dirty="0">
                <a:solidFill>
                  <a:srgbClr val="404040"/>
                </a:solidFill>
                <a:latin typeface="gt-regular"/>
              </a:rPr>
              <a:t>: The regular pattern of up and down fluctuations in a time series. It may be a short term variation occurring due to seasonal factors. In seasonality, there’s a situation in which the data experiences regular and predictable changes.</a:t>
            </a:r>
          </a:p>
          <a:p>
            <a:pPr>
              <a:lnSpc>
                <a:spcPct val="150000"/>
              </a:lnSpc>
              <a:buFont typeface="+mj-lt"/>
              <a:buAutoNum type="arabicPeriod"/>
            </a:pPr>
            <a:r>
              <a:rPr lang="en-GB" b="1" dirty="0" err="1">
                <a:solidFill>
                  <a:srgbClr val="404040"/>
                </a:solidFill>
                <a:latin typeface="gt-regular"/>
              </a:rPr>
              <a:t>Cyclicity</a:t>
            </a:r>
            <a:r>
              <a:rPr lang="en-GB" dirty="0">
                <a:solidFill>
                  <a:srgbClr val="404040"/>
                </a:solidFill>
                <a:latin typeface="gt-regular"/>
              </a:rPr>
              <a:t>: In straightforward terms, this variation is caused by circumstances that repeat at irregular intervals. The length of the cycle is described as the period.</a:t>
            </a:r>
            <a:endParaRPr lang="en-GB" b="0" i="0" dirty="0">
              <a:solidFill>
                <a:srgbClr val="404040"/>
              </a:solidFill>
              <a:effectLst/>
              <a:latin typeface="gt-regular"/>
            </a:endParaRPr>
          </a:p>
        </p:txBody>
      </p:sp>
      <p:pic>
        <p:nvPicPr>
          <p:cNvPr id="4" name="Picture 3"/>
          <p:cNvPicPr>
            <a:picLocks noChangeAspect="1"/>
          </p:cNvPicPr>
          <p:nvPr/>
        </p:nvPicPr>
        <p:blipFill>
          <a:blip r:embed="rId2"/>
          <a:stretch>
            <a:fillRect/>
          </a:stretch>
        </p:blipFill>
        <p:spPr>
          <a:xfrm>
            <a:off x="2571750" y="4875288"/>
            <a:ext cx="7048500" cy="1982711"/>
          </a:xfrm>
          <a:prstGeom prst="rect">
            <a:avLst/>
          </a:prstGeom>
        </p:spPr>
      </p:pic>
    </p:spTree>
    <p:extLst>
      <p:ext uri="{BB962C8B-B14F-4D97-AF65-F5344CB8AC3E}">
        <p14:creationId xmlns:p14="http://schemas.microsoft.com/office/powerpoint/2010/main" val="371842872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326570"/>
            <a:ext cx="10463348" cy="6191795"/>
          </a:xfrm>
          <a:prstGeom prst="rect">
            <a:avLst/>
          </a:prstGeom>
        </p:spPr>
      </p:pic>
    </p:spTree>
    <p:extLst>
      <p:ext uri="{BB962C8B-B14F-4D97-AF65-F5344CB8AC3E}">
        <p14:creationId xmlns:p14="http://schemas.microsoft.com/office/powerpoint/2010/main" val="38581662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650" y="404949"/>
            <a:ext cx="9666515" cy="3357154"/>
          </a:xfrm>
          <a:prstGeom prst="rect">
            <a:avLst/>
          </a:prstGeom>
        </p:spPr>
      </p:pic>
      <p:pic>
        <p:nvPicPr>
          <p:cNvPr id="3" name="Picture 2"/>
          <p:cNvPicPr>
            <a:picLocks noChangeAspect="1"/>
          </p:cNvPicPr>
          <p:nvPr/>
        </p:nvPicPr>
        <p:blipFill>
          <a:blip r:embed="rId3"/>
          <a:stretch>
            <a:fillRect/>
          </a:stretch>
        </p:blipFill>
        <p:spPr>
          <a:xfrm>
            <a:off x="1071154" y="3853543"/>
            <a:ext cx="9248503" cy="2338252"/>
          </a:xfrm>
          <a:prstGeom prst="rect">
            <a:avLst/>
          </a:prstGeom>
        </p:spPr>
      </p:pic>
    </p:spTree>
    <p:extLst>
      <p:ext uri="{BB962C8B-B14F-4D97-AF65-F5344CB8AC3E}">
        <p14:creationId xmlns:p14="http://schemas.microsoft.com/office/powerpoint/2010/main" val="105700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5212" y="261257"/>
            <a:ext cx="6785576" cy="369332"/>
          </a:xfrm>
          <a:prstGeom prst="rect">
            <a:avLst/>
          </a:prstGeom>
        </p:spPr>
        <p:txBody>
          <a:bodyPr wrap="square">
            <a:spAutoFit/>
          </a:bodyPr>
          <a:lstStyle/>
          <a:p>
            <a:r>
              <a:rPr lang="en-IN" dirty="0"/>
              <a:t>Forecasts: Infinite Observations</a:t>
            </a:r>
          </a:p>
        </p:txBody>
      </p:sp>
      <p:pic>
        <p:nvPicPr>
          <p:cNvPr id="3" name="Picture 2"/>
          <p:cNvPicPr>
            <a:picLocks noChangeAspect="1"/>
          </p:cNvPicPr>
          <p:nvPr/>
        </p:nvPicPr>
        <p:blipFill>
          <a:blip r:embed="rId2"/>
          <a:stretch>
            <a:fillRect/>
          </a:stretch>
        </p:blipFill>
        <p:spPr>
          <a:xfrm>
            <a:off x="705394" y="796834"/>
            <a:ext cx="10267405" cy="5603966"/>
          </a:xfrm>
          <a:prstGeom prst="rect">
            <a:avLst/>
          </a:prstGeom>
        </p:spPr>
      </p:pic>
    </p:spTree>
    <p:extLst>
      <p:ext uri="{BB962C8B-B14F-4D97-AF65-F5344CB8AC3E}">
        <p14:creationId xmlns:p14="http://schemas.microsoft.com/office/powerpoint/2010/main" val="18579654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40" y="235133"/>
            <a:ext cx="10006149" cy="5708468"/>
          </a:xfrm>
          <a:prstGeom prst="rect">
            <a:avLst/>
          </a:prstGeom>
        </p:spPr>
      </p:pic>
      <p:sp>
        <p:nvSpPr>
          <p:cNvPr id="3" name="TextBox 2"/>
          <p:cNvSpPr txBox="1"/>
          <p:nvPr/>
        </p:nvSpPr>
        <p:spPr>
          <a:xfrm>
            <a:off x="9953896" y="5447211"/>
            <a:ext cx="1201783" cy="400110"/>
          </a:xfrm>
          <a:prstGeom prst="rect">
            <a:avLst/>
          </a:prstGeom>
          <a:noFill/>
        </p:spPr>
        <p:txBody>
          <a:bodyPr wrap="square" rtlCol="0">
            <a:spAutoFit/>
          </a:bodyPr>
          <a:lstStyle/>
          <a:p>
            <a:r>
              <a:rPr lang="en-US" sz="2000" b="1" dirty="0" smtClean="0"/>
              <a:t>constant</a:t>
            </a:r>
            <a:endParaRPr lang="en-IN" sz="2000" b="1" dirty="0"/>
          </a:p>
        </p:txBody>
      </p:sp>
    </p:spTree>
    <p:extLst>
      <p:ext uri="{BB962C8B-B14F-4D97-AF65-F5344CB8AC3E}">
        <p14:creationId xmlns:p14="http://schemas.microsoft.com/office/powerpoint/2010/main" val="26685164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1154" y="613955"/>
            <a:ext cx="9562012" cy="4911634"/>
          </a:xfrm>
          <a:prstGeom prst="rect">
            <a:avLst/>
          </a:prstGeom>
        </p:spPr>
      </p:pic>
    </p:spTree>
    <p:extLst>
      <p:ext uri="{BB962C8B-B14F-4D97-AF65-F5344CB8AC3E}">
        <p14:creationId xmlns:p14="http://schemas.microsoft.com/office/powerpoint/2010/main" val="29691933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7097" y="509451"/>
            <a:ext cx="9418320" cy="5394959"/>
          </a:xfrm>
          <a:prstGeom prst="rect">
            <a:avLst/>
          </a:prstGeom>
        </p:spPr>
      </p:pic>
    </p:spTree>
    <p:extLst>
      <p:ext uri="{BB962C8B-B14F-4D97-AF65-F5344CB8AC3E}">
        <p14:creationId xmlns:p14="http://schemas.microsoft.com/office/powerpoint/2010/main" val="19768772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446" y="235131"/>
            <a:ext cx="7468255" cy="369332"/>
          </a:xfrm>
          <a:prstGeom prst="rect">
            <a:avLst/>
          </a:prstGeom>
        </p:spPr>
        <p:txBody>
          <a:bodyPr wrap="square">
            <a:spAutoFit/>
          </a:bodyPr>
          <a:lstStyle/>
          <a:p>
            <a:r>
              <a:rPr lang="en-IN" dirty="0"/>
              <a:t>Example: Forecasting AR(1) Series</a:t>
            </a:r>
          </a:p>
        </p:txBody>
      </p:sp>
      <p:pic>
        <p:nvPicPr>
          <p:cNvPr id="3" name="Picture 2"/>
          <p:cNvPicPr>
            <a:picLocks noChangeAspect="1"/>
          </p:cNvPicPr>
          <p:nvPr/>
        </p:nvPicPr>
        <p:blipFill>
          <a:blip r:embed="rId2"/>
          <a:stretch>
            <a:fillRect/>
          </a:stretch>
        </p:blipFill>
        <p:spPr>
          <a:xfrm>
            <a:off x="783771" y="822960"/>
            <a:ext cx="9562012" cy="5512525"/>
          </a:xfrm>
          <a:prstGeom prst="rect">
            <a:avLst/>
          </a:prstGeom>
        </p:spPr>
      </p:pic>
    </p:spTree>
    <p:extLst>
      <p:ext uri="{BB962C8B-B14F-4D97-AF65-F5344CB8AC3E}">
        <p14:creationId xmlns:p14="http://schemas.microsoft.com/office/powerpoint/2010/main" val="39812204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5" y="326571"/>
            <a:ext cx="7491584" cy="369332"/>
          </a:xfrm>
          <a:prstGeom prst="rect">
            <a:avLst/>
          </a:prstGeom>
        </p:spPr>
        <p:txBody>
          <a:bodyPr wrap="square">
            <a:spAutoFit/>
          </a:bodyPr>
          <a:lstStyle/>
          <a:p>
            <a:r>
              <a:rPr lang="en-IN" dirty="0"/>
              <a:t>Example: Forecasting MA(1) Series </a:t>
            </a:r>
          </a:p>
        </p:txBody>
      </p:sp>
      <p:pic>
        <p:nvPicPr>
          <p:cNvPr id="3" name="Picture 2"/>
          <p:cNvPicPr>
            <a:picLocks noChangeAspect="1"/>
          </p:cNvPicPr>
          <p:nvPr/>
        </p:nvPicPr>
        <p:blipFill>
          <a:blip r:embed="rId2"/>
          <a:stretch>
            <a:fillRect/>
          </a:stretch>
        </p:blipFill>
        <p:spPr>
          <a:xfrm>
            <a:off x="1110343" y="979714"/>
            <a:ext cx="9757954" cy="5133703"/>
          </a:xfrm>
          <a:prstGeom prst="rect">
            <a:avLst/>
          </a:prstGeom>
        </p:spPr>
      </p:pic>
    </p:spTree>
    <p:extLst>
      <p:ext uri="{BB962C8B-B14F-4D97-AF65-F5344CB8AC3E}">
        <p14:creationId xmlns:p14="http://schemas.microsoft.com/office/powerpoint/2010/main" val="25237257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390" y="287383"/>
            <a:ext cx="7310784" cy="369332"/>
          </a:xfrm>
          <a:prstGeom prst="rect">
            <a:avLst/>
          </a:prstGeom>
        </p:spPr>
        <p:txBody>
          <a:bodyPr wrap="square">
            <a:spAutoFit/>
          </a:bodyPr>
          <a:lstStyle/>
          <a:p>
            <a:r>
              <a:rPr lang="en-IN" dirty="0"/>
              <a:t>Example: Forecasting MA(q) Series</a:t>
            </a:r>
          </a:p>
        </p:txBody>
      </p:sp>
      <p:pic>
        <p:nvPicPr>
          <p:cNvPr id="3" name="Picture 2"/>
          <p:cNvPicPr>
            <a:picLocks noChangeAspect="1"/>
          </p:cNvPicPr>
          <p:nvPr/>
        </p:nvPicPr>
        <p:blipFill>
          <a:blip r:embed="rId2"/>
          <a:stretch>
            <a:fillRect/>
          </a:stretch>
        </p:blipFill>
        <p:spPr>
          <a:xfrm>
            <a:off x="1031965" y="656715"/>
            <a:ext cx="9535886" cy="4794067"/>
          </a:xfrm>
          <a:prstGeom prst="rect">
            <a:avLst/>
          </a:prstGeom>
        </p:spPr>
      </p:pic>
    </p:spTree>
    <p:extLst>
      <p:ext uri="{BB962C8B-B14F-4D97-AF65-F5344CB8AC3E}">
        <p14:creationId xmlns:p14="http://schemas.microsoft.com/office/powerpoint/2010/main" val="1165072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458" y="313509"/>
            <a:ext cx="6870868" cy="369332"/>
          </a:xfrm>
          <a:prstGeom prst="rect">
            <a:avLst/>
          </a:prstGeom>
        </p:spPr>
        <p:txBody>
          <a:bodyPr wrap="square">
            <a:spAutoFit/>
          </a:bodyPr>
          <a:lstStyle/>
          <a:p>
            <a:r>
              <a:rPr lang="en-IN" dirty="0"/>
              <a:t>Forecasts: Finite Observations</a:t>
            </a:r>
          </a:p>
        </p:txBody>
      </p:sp>
      <p:pic>
        <p:nvPicPr>
          <p:cNvPr id="3" name="Picture 2"/>
          <p:cNvPicPr>
            <a:picLocks noChangeAspect="1"/>
          </p:cNvPicPr>
          <p:nvPr/>
        </p:nvPicPr>
        <p:blipFill>
          <a:blip r:embed="rId2"/>
          <a:stretch>
            <a:fillRect/>
          </a:stretch>
        </p:blipFill>
        <p:spPr>
          <a:xfrm>
            <a:off x="1110343" y="940526"/>
            <a:ext cx="9744891" cy="4911634"/>
          </a:xfrm>
          <a:prstGeom prst="rect">
            <a:avLst/>
          </a:prstGeom>
        </p:spPr>
      </p:pic>
    </p:spTree>
    <p:extLst>
      <p:ext uri="{BB962C8B-B14F-4D97-AF65-F5344CB8AC3E}">
        <p14:creationId xmlns:p14="http://schemas.microsoft.com/office/powerpoint/2010/main" val="391670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886" y="209005"/>
            <a:ext cx="7638586" cy="369332"/>
          </a:xfrm>
          <a:prstGeom prst="rect">
            <a:avLst/>
          </a:prstGeom>
        </p:spPr>
        <p:txBody>
          <a:bodyPr wrap="square">
            <a:spAutoFit/>
          </a:bodyPr>
          <a:lstStyle/>
          <a:p>
            <a:r>
              <a:rPr lang="en-IN" b="1" dirty="0"/>
              <a:t>A General Approach to Time Series </a:t>
            </a:r>
            <a:r>
              <a:rPr lang="en-IN" b="1" dirty="0" err="1"/>
              <a:t>Modeling</a:t>
            </a:r>
            <a:endParaRPr lang="en-IN" b="1" dirty="0"/>
          </a:p>
        </p:txBody>
      </p:sp>
      <p:sp>
        <p:nvSpPr>
          <p:cNvPr id="3" name="Rectangle 2"/>
          <p:cNvSpPr/>
          <p:nvPr/>
        </p:nvSpPr>
        <p:spPr>
          <a:xfrm>
            <a:off x="391886" y="813470"/>
            <a:ext cx="10580914" cy="5216813"/>
          </a:xfrm>
          <a:prstGeom prst="rect">
            <a:avLst/>
          </a:prstGeom>
        </p:spPr>
        <p:txBody>
          <a:bodyPr wrap="square">
            <a:spAutoFit/>
          </a:bodyPr>
          <a:lstStyle/>
          <a:p>
            <a:pPr marL="285750" indent="-285750" algn="just">
              <a:buFont typeface="Arial" panose="020B0604020202020204" pitchFamily="34" charset="0"/>
              <a:buChar char="•"/>
            </a:pPr>
            <a:r>
              <a:rPr lang="en-IN" dirty="0"/>
              <a:t>Plot the series and examine the main features of the graph, checking in </a:t>
            </a:r>
            <a:r>
              <a:rPr lang="en-IN" dirty="0" smtClean="0"/>
              <a:t>particular whether </a:t>
            </a:r>
            <a:r>
              <a:rPr lang="en-IN" dirty="0"/>
              <a:t>there is</a:t>
            </a:r>
          </a:p>
          <a:p>
            <a:pPr algn="just"/>
            <a:r>
              <a:rPr lang="en-IN" dirty="0"/>
              <a:t>(a) a trend,</a:t>
            </a:r>
          </a:p>
          <a:p>
            <a:pPr algn="just"/>
            <a:r>
              <a:rPr lang="en-IN" dirty="0"/>
              <a:t>(b) a seasonal component,</a:t>
            </a:r>
          </a:p>
          <a:p>
            <a:pPr algn="just"/>
            <a:r>
              <a:rPr lang="en-IN" dirty="0"/>
              <a:t>(c) any apparent sharp changes in </a:t>
            </a:r>
            <a:r>
              <a:rPr lang="en-IN" dirty="0" err="1"/>
              <a:t>behavior</a:t>
            </a:r>
            <a:r>
              <a:rPr lang="en-IN" dirty="0"/>
              <a:t>,</a:t>
            </a:r>
          </a:p>
          <a:p>
            <a:pPr algn="just"/>
            <a:r>
              <a:rPr lang="en-IN" dirty="0"/>
              <a:t>(d) any outlying observations.</a:t>
            </a:r>
          </a:p>
          <a:p>
            <a:pPr algn="just">
              <a:lnSpc>
                <a:spcPct val="150000"/>
              </a:lnSpc>
            </a:pPr>
            <a:r>
              <a:rPr lang="en-IN" dirty="0"/>
              <a:t>• Remove the trend and seasonal components to </a:t>
            </a:r>
            <a:r>
              <a:rPr lang="en-IN" dirty="0" smtClean="0"/>
              <a:t>get  stationary </a:t>
            </a:r>
            <a:r>
              <a:rPr lang="en-IN" dirty="0"/>
              <a:t>residuals </a:t>
            </a:r>
            <a:r>
              <a:rPr lang="en-IN" dirty="0" smtClean="0"/>
              <a:t>. </a:t>
            </a:r>
            <a:r>
              <a:rPr lang="en-IN" dirty="0"/>
              <a:t>To achieve this goal it may sometimes be necessary to apply </a:t>
            </a:r>
            <a:r>
              <a:rPr lang="en-IN" dirty="0" smtClean="0"/>
              <a:t>a preliminary </a:t>
            </a:r>
            <a:r>
              <a:rPr lang="en-IN" dirty="0"/>
              <a:t>transformation to the data. For example, if the magnitude of </a:t>
            </a:r>
            <a:r>
              <a:rPr lang="en-IN" dirty="0" smtClean="0"/>
              <a:t>the fluctuations </a:t>
            </a:r>
            <a:r>
              <a:rPr lang="en-IN" dirty="0"/>
              <a:t>appears to grow roughly linearly with the level of the series, </a:t>
            </a:r>
            <a:r>
              <a:rPr lang="en-IN" dirty="0" smtClean="0"/>
              <a:t>then the </a:t>
            </a:r>
            <a:r>
              <a:rPr lang="en-IN" dirty="0"/>
              <a:t>transformed series {ln X1,..., ln </a:t>
            </a:r>
            <a:r>
              <a:rPr lang="en-IN" dirty="0" err="1"/>
              <a:t>Xn</a:t>
            </a:r>
            <a:r>
              <a:rPr lang="en-IN" dirty="0"/>
              <a:t>} will have fluctuations of more </a:t>
            </a:r>
            <a:r>
              <a:rPr lang="en-IN" dirty="0" smtClean="0"/>
              <a:t>constant magnitude</a:t>
            </a:r>
            <a:r>
              <a:rPr lang="en-IN" dirty="0"/>
              <a:t>. See, for example, Figures 1.1 and </a:t>
            </a:r>
            <a:r>
              <a:rPr lang="en-IN" dirty="0" smtClean="0"/>
              <a:t>1.7</a:t>
            </a:r>
            <a:r>
              <a:rPr lang="en-IN" dirty="0"/>
              <a:t>. (If some of the data </a:t>
            </a:r>
            <a:r>
              <a:rPr lang="en-IN" dirty="0" smtClean="0"/>
              <a:t>are negative</a:t>
            </a:r>
            <a:r>
              <a:rPr lang="en-IN" dirty="0"/>
              <a:t>, add a positive constant to each of the data values to ensure that </a:t>
            </a:r>
            <a:r>
              <a:rPr lang="en-IN" dirty="0" smtClean="0"/>
              <a:t>all values </a:t>
            </a:r>
            <a:r>
              <a:rPr lang="en-IN" dirty="0"/>
              <a:t>are positive before taking logarithms.) There are several ways in </a:t>
            </a:r>
            <a:r>
              <a:rPr lang="en-IN" dirty="0" smtClean="0"/>
              <a:t>which trend </a:t>
            </a:r>
            <a:r>
              <a:rPr lang="en-IN" dirty="0"/>
              <a:t>and seasonality can be removed (see Section 1.5), some involving </a:t>
            </a:r>
            <a:r>
              <a:rPr lang="en-IN" dirty="0" smtClean="0"/>
              <a:t>estimating the </a:t>
            </a:r>
            <a:r>
              <a:rPr lang="en-IN" dirty="0"/>
              <a:t>components and subtracting them from the data, and others depending </a:t>
            </a:r>
            <a:r>
              <a:rPr lang="en-IN" dirty="0" smtClean="0"/>
              <a:t>on differencing </a:t>
            </a:r>
            <a:r>
              <a:rPr lang="en-IN" dirty="0"/>
              <a:t>the data, i.e., replacing the original series {</a:t>
            </a:r>
            <a:r>
              <a:rPr lang="en-IN" dirty="0" err="1"/>
              <a:t>Xt</a:t>
            </a:r>
            <a:r>
              <a:rPr lang="en-IN" dirty="0"/>
              <a:t>} by {</a:t>
            </a:r>
            <a:r>
              <a:rPr lang="en-IN" dirty="0" err="1"/>
              <a:t>Yt</a:t>
            </a:r>
            <a:r>
              <a:rPr lang="en-IN" dirty="0"/>
              <a:t> : </a:t>
            </a:r>
            <a:r>
              <a:rPr lang="en-IN" dirty="0" err="1"/>
              <a:t>Xt</a:t>
            </a:r>
            <a:r>
              <a:rPr lang="en-IN" dirty="0"/>
              <a:t> − </a:t>
            </a:r>
            <a:r>
              <a:rPr lang="en-IN" dirty="0" err="1"/>
              <a:t>Xt</a:t>
            </a:r>
            <a:r>
              <a:rPr lang="en-IN" dirty="0"/>
              <a:t>−d </a:t>
            </a:r>
            <a:r>
              <a:rPr lang="en-IN" dirty="0" smtClean="0"/>
              <a:t>} for </a:t>
            </a:r>
            <a:r>
              <a:rPr lang="en-IN" dirty="0"/>
              <a:t>some positive integer d. Whichever method is used, the aim is to produce </a:t>
            </a:r>
            <a:r>
              <a:rPr lang="en-IN" dirty="0" smtClean="0"/>
              <a:t>a stationary </a:t>
            </a:r>
            <a:r>
              <a:rPr lang="en-IN" dirty="0"/>
              <a:t>series, whose values we shall refer to as residuals.</a:t>
            </a:r>
          </a:p>
        </p:txBody>
      </p:sp>
    </p:spTree>
    <p:extLst>
      <p:ext uri="{BB962C8B-B14F-4D97-AF65-F5344CB8AC3E}">
        <p14:creationId xmlns:p14="http://schemas.microsoft.com/office/powerpoint/2010/main" val="19063202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703" y="365760"/>
            <a:ext cx="7006976" cy="369332"/>
          </a:xfrm>
          <a:prstGeom prst="rect">
            <a:avLst/>
          </a:prstGeom>
        </p:spPr>
        <p:txBody>
          <a:bodyPr wrap="square">
            <a:spAutoFit/>
          </a:bodyPr>
          <a:lstStyle/>
          <a:p>
            <a:r>
              <a:rPr lang="en-IN" dirty="0"/>
              <a:t>Exact Finite-Sample Forecasts</a:t>
            </a:r>
          </a:p>
        </p:txBody>
      </p:sp>
      <p:pic>
        <p:nvPicPr>
          <p:cNvPr id="3" name="Picture 2"/>
          <p:cNvPicPr>
            <a:picLocks noChangeAspect="1"/>
          </p:cNvPicPr>
          <p:nvPr/>
        </p:nvPicPr>
        <p:blipFill>
          <a:blip r:embed="rId2"/>
          <a:stretch>
            <a:fillRect/>
          </a:stretch>
        </p:blipFill>
        <p:spPr>
          <a:xfrm>
            <a:off x="1018903" y="1005840"/>
            <a:ext cx="9888583" cy="5081451"/>
          </a:xfrm>
          <a:prstGeom prst="rect">
            <a:avLst/>
          </a:prstGeom>
        </p:spPr>
      </p:pic>
    </p:spTree>
    <p:extLst>
      <p:ext uri="{BB962C8B-B14F-4D97-AF65-F5344CB8AC3E}">
        <p14:creationId xmlns:p14="http://schemas.microsoft.com/office/powerpoint/2010/main" val="6726867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2594" y="744583"/>
            <a:ext cx="9353006" cy="5029200"/>
          </a:xfrm>
          <a:prstGeom prst="rect">
            <a:avLst/>
          </a:prstGeom>
        </p:spPr>
      </p:pic>
    </p:spTree>
    <p:extLst>
      <p:ext uri="{BB962C8B-B14F-4D97-AF65-F5344CB8AC3E}">
        <p14:creationId xmlns:p14="http://schemas.microsoft.com/office/powerpoint/2010/main" val="24838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0160" y="156754"/>
            <a:ext cx="6183201" cy="369332"/>
          </a:xfrm>
          <a:prstGeom prst="rect">
            <a:avLst/>
          </a:prstGeom>
        </p:spPr>
        <p:txBody>
          <a:bodyPr wrap="square">
            <a:spAutoFit/>
          </a:bodyPr>
          <a:lstStyle/>
          <a:p>
            <a:r>
              <a:rPr lang="en-IN" dirty="0"/>
              <a:t>Time Series Decomposition</a:t>
            </a:r>
          </a:p>
        </p:txBody>
      </p:sp>
      <p:pic>
        <p:nvPicPr>
          <p:cNvPr id="3" name="Picture 2"/>
          <p:cNvPicPr>
            <a:picLocks noChangeAspect="1"/>
          </p:cNvPicPr>
          <p:nvPr/>
        </p:nvPicPr>
        <p:blipFill>
          <a:blip r:embed="rId2"/>
          <a:stretch>
            <a:fillRect/>
          </a:stretch>
        </p:blipFill>
        <p:spPr>
          <a:xfrm>
            <a:off x="378823" y="526086"/>
            <a:ext cx="10802983" cy="6070657"/>
          </a:xfrm>
          <a:prstGeom prst="rect">
            <a:avLst/>
          </a:prstGeom>
        </p:spPr>
      </p:pic>
    </p:spTree>
    <p:extLst>
      <p:ext uri="{BB962C8B-B14F-4D97-AF65-F5344CB8AC3E}">
        <p14:creationId xmlns:p14="http://schemas.microsoft.com/office/powerpoint/2010/main" val="18889301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79" y="261257"/>
            <a:ext cx="10162903" cy="6361612"/>
          </a:xfrm>
          <a:prstGeom prst="rect">
            <a:avLst/>
          </a:prstGeom>
        </p:spPr>
      </p:pic>
    </p:spTree>
    <p:extLst>
      <p:ext uri="{BB962C8B-B14F-4D97-AF65-F5344CB8AC3E}">
        <p14:creationId xmlns:p14="http://schemas.microsoft.com/office/powerpoint/2010/main" val="35724581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446" y="182880"/>
            <a:ext cx="7188563" cy="369332"/>
          </a:xfrm>
          <a:prstGeom prst="rect">
            <a:avLst/>
          </a:prstGeom>
        </p:spPr>
        <p:txBody>
          <a:bodyPr wrap="square">
            <a:spAutoFit/>
          </a:bodyPr>
          <a:lstStyle/>
          <a:p>
            <a:r>
              <a:rPr lang="en-IN" dirty="0"/>
              <a:t>Principles of decomposition</a:t>
            </a:r>
          </a:p>
        </p:txBody>
      </p:sp>
      <p:sp>
        <p:nvSpPr>
          <p:cNvPr id="3" name="Rectangle 2"/>
          <p:cNvSpPr/>
          <p:nvPr/>
        </p:nvSpPr>
        <p:spPr>
          <a:xfrm>
            <a:off x="1175657" y="705394"/>
            <a:ext cx="6092138" cy="369332"/>
          </a:xfrm>
          <a:prstGeom prst="rect">
            <a:avLst/>
          </a:prstGeom>
        </p:spPr>
        <p:txBody>
          <a:bodyPr wrap="square">
            <a:spAutoFit/>
          </a:bodyPr>
          <a:lstStyle/>
          <a:p>
            <a:r>
              <a:rPr lang="en-IN" dirty="0"/>
              <a:t>Decomposition models</a:t>
            </a:r>
          </a:p>
        </p:txBody>
      </p:sp>
      <p:pic>
        <p:nvPicPr>
          <p:cNvPr id="4" name="Picture 3"/>
          <p:cNvPicPr>
            <a:picLocks noChangeAspect="1"/>
          </p:cNvPicPr>
          <p:nvPr/>
        </p:nvPicPr>
        <p:blipFill>
          <a:blip r:embed="rId2"/>
          <a:stretch>
            <a:fillRect/>
          </a:stretch>
        </p:blipFill>
        <p:spPr>
          <a:xfrm>
            <a:off x="1045030" y="1267097"/>
            <a:ext cx="9496696" cy="3722914"/>
          </a:xfrm>
          <a:prstGeom prst="rect">
            <a:avLst/>
          </a:prstGeom>
        </p:spPr>
      </p:pic>
      <p:pic>
        <p:nvPicPr>
          <p:cNvPr id="5" name="Picture 4"/>
          <p:cNvPicPr>
            <a:picLocks noChangeAspect="1"/>
          </p:cNvPicPr>
          <p:nvPr/>
        </p:nvPicPr>
        <p:blipFill>
          <a:blip r:embed="rId3"/>
          <a:stretch>
            <a:fillRect/>
          </a:stretch>
        </p:blipFill>
        <p:spPr>
          <a:xfrm>
            <a:off x="1593669" y="4990010"/>
            <a:ext cx="8948057" cy="1149533"/>
          </a:xfrm>
          <a:prstGeom prst="rect">
            <a:avLst/>
          </a:prstGeom>
        </p:spPr>
      </p:pic>
    </p:spTree>
    <p:extLst>
      <p:ext uri="{BB962C8B-B14F-4D97-AF65-F5344CB8AC3E}">
        <p14:creationId xmlns:p14="http://schemas.microsoft.com/office/powerpoint/2010/main" val="2852638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287383"/>
            <a:ext cx="10411097" cy="6139543"/>
          </a:xfrm>
          <a:prstGeom prst="rect">
            <a:avLst/>
          </a:prstGeom>
        </p:spPr>
      </p:pic>
    </p:spTree>
    <p:extLst>
      <p:ext uri="{BB962C8B-B14F-4D97-AF65-F5344CB8AC3E}">
        <p14:creationId xmlns:p14="http://schemas.microsoft.com/office/powerpoint/2010/main" val="26839272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1783" y="261258"/>
            <a:ext cx="10032274" cy="3631474"/>
          </a:xfrm>
          <a:prstGeom prst="rect">
            <a:avLst/>
          </a:prstGeom>
        </p:spPr>
      </p:pic>
    </p:spTree>
    <p:extLst>
      <p:ext uri="{BB962C8B-B14F-4D97-AF65-F5344CB8AC3E}">
        <p14:creationId xmlns:p14="http://schemas.microsoft.com/office/powerpoint/2010/main" val="39314182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06" y="0"/>
            <a:ext cx="6191794" cy="6857999"/>
          </a:xfrm>
          <a:prstGeom prst="rect">
            <a:avLst/>
          </a:prstGeom>
        </p:spPr>
      </p:pic>
      <p:pic>
        <p:nvPicPr>
          <p:cNvPr id="3" name="Picture 2"/>
          <p:cNvPicPr>
            <a:picLocks noChangeAspect="1"/>
          </p:cNvPicPr>
          <p:nvPr/>
        </p:nvPicPr>
        <p:blipFill>
          <a:blip r:embed="rId3"/>
          <a:stretch>
            <a:fillRect/>
          </a:stretch>
        </p:blipFill>
        <p:spPr>
          <a:xfrm>
            <a:off x="6779623" y="1267098"/>
            <a:ext cx="5303520" cy="3722914"/>
          </a:xfrm>
          <a:prstGeom prst="rect">
            <a:avLst/>
          </a:prstGeom>
        </p:spPr>
      </p:pic>
    </p:spTree>
    <p:extLst>
      <p:ext uri="{BB962C8B-B14F-4D97-AF65-F5344CB8AC3E}">
        <p14:creationId xmlns:p14="http://schemas.microsoft.com/office/powerpoint/2010/main" val="18803532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207" y="156754"/>
            <a:ext cx="6636534" cy="369332"/>
          </a:xfrm>
          <a:prstGeom prst="rect">
            <a:avLst/>
          </a:prstGeom>
        </p:spPr>
        <p:txBody>
          <a:bodyPr wrap="square">
            <a:spAutoFit/>
          </a:bodyPr>
          <a:lstStyle/>
          <a:p>
            <a:r>
              <a:rPr lang="en-IN" dirty="0"/>
              <a:t>Additive decomposition</a:t>
            </a:r>
          </a:p>
        </p:txBody>
      </p:sp>
      <p:pic>
        <p:nvPicPr>
          <p:cNvPr id="3" name="Picture 2"/>
          <p:cNvPicPr>
            <a:picLocks noChangeAspect="1"/>
          </p:cNvPicPr>
          <p:nvPr/>
        </p:nvPicPr>
        <p:blipFill>
          <a:blip r:embed="rId2"/>
          <a:stretch>
            <a:fillRect/>
          </a:stretch>
        </p:blipFill>
        <p:spPr>
          <a:xfrm>
            <a:off x="1266624" y="679269"/>
            <a:ext cx="9575548" cy="5917473"/>
          </a:xfrm>
          <a:prstGeom prst="rect">
            <a:avLst/>
          </a:prstGeom>
        </p:spPr>
      </p:pic>
    </p:spTree>
    <p:extLst>
      <p:ext uri="{BB962C8B-B14F-4D97-AF65-F5344CB8AC3E}">
        <p14:creationId xmlns:p14="http://schemas.microsoft.com/office/powerpoint/2010/main" val="22833323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8538" y="143692"/>
            <a:ext cx="9000308" cy="6309360"/>
          </a:xfrm>
          <a:prstGeom prst="rect">
            <a:avLst/>
          </a:prstGeom>
        </p:spPr>
      </p:pic>
    </p:spTree>
    <p:extLst>
      <p:ext uri="{BB962C8B-B14F-4D97-AF65-F5344CB8AC3E}">
        <p14:creationId xmlns:p14="http://schemas.microsoft.com/office/powerpoint/2010/main" val="357614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19" y="574766"/>
            <a:ext cx="11168743" cy="37888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dirty="0"/>
              <a:t>Choose a model to fit the residuals, making use of various sample statistics </a:t>
            </a:r>
            <a:r>
              <a:rPr lang="en-IN" dirty="0" smtClean="0"/>
              <a:t>including </a:t>
            </a:r>
            <a:r>
              <a:rPr lang="en-IN" dirty="0"/>
              <a:t>the sample autocorrelation function to be </a:t>
            </a:r>
            <a:r>
              <a:rPr lang="en-IN" dirty="0" smtClean="0"/>
              <a:t>defined</a:t>
            </a:r>
          </a:p>
          <a:p>
            <a:pPr marL="285750" indent="-285750" algn="just">
              <a:lnSpc>
                <a:spcPct val="150000"/>
              </a:lnSpc>
              <a:buFont typeface="Arial" panose="020B0604020202020204" pitchFamily="34" charset="0"/>
              <a:buChar char="•"/>
            </a:pPr>
            <a:r>
              <a:rPr lang="en-GB" dirty="0"/>
              <a:t>Forecasting will be achieved by forecasting the residuals and then inverting </a:t>
            </a:r>
            <a:r>
              <a:rPr lang="en-GB" dirty="0" smtClean="0"/>
              <a:t>the transformations </a:t>
            </a:r>
            <a:r>
              <a:rPr lang="en-GB" dirty="0"/>
              <a:t>described above to arrive at forecasts of the original series {</a:t>
            </a:r>
            <a:r>
              <a:rPr lang="en-GB" dirty="0" err="1"/>
              <a:t>Xt</a:t>
            </a:r>
            <a:r>
              <a:rPr lang="en-GB" dirty="0" smtClean="0"/>
              <a:t>}.</a:t>
            </a:r>
          </a:p>
          <a:p>
            <a:pPr marL="285750" indent="-285750" algn="just">
              <a:lnSpc>
                <a:spcPct val="150000"/>
              </a:lnSpc>
              <a:buFont typeface="Arial" panose="020B0604020202020204" pitchFamily="34" charset="0"/>
              <a:buChar char="•"/>
            </a:pPr>
            <a:r>
              <a:rPr lang="en-GB" dirty="0"/>
              <a:t>An extremely useful alternative approach touched on only briefly in this book </a:t>
            </a:r>
            <a:r>
              <a:rPr lang="en-GB" dirty="0" smtClean="0"/>
              <a:t>is to </a:t>
            </a:r>
            <a:r>
              <a:rPr lang="en-GB" dirty="0"/>
              <a:t>express the series in terms of its Fourier components, which are </a:t>
            </a:r>
            <a:r>
              <a:rPr lang="en-GB" dirty="0" smtClean="0"/>
              <a:t>sinusoidal waves </a:t>
            </a:r>
            <a:r>
              <a:rPr lang="en-GB" dirty="0"/>
              <a:t>of different frequencies (cf. Example </a:t>
            </a:r>
            <a:r>
              <a:rPr lang="en-GB" dirty="0" smtClean="0"/>
              <a:t>.4</a:t>
            </a:r>
            <a:r>
              <a:rPr lang="en-GB" dirty="0"/>
              <a:t>). This approach is </a:t>
            </a:r>
            <a:r>
              <a:rPr lang="en-GB" dirty="0" smtClean="0"/>
              <a:t>especially important </a:t>
            </a:r>
            <a:r>
              <a:rPr lang="en-GB" dirty="0"/>
              <a:t>in engineering applications such as signal processing and </a:t>
            </a:r>
            <a:r>
              <a:rPr lang="en-GB" dirty="0" smtClean="0"/>
              <a:t>structural design</a:t>
            </a:r>
            <a:r>
              <a:rPr lang="en-GB" dirty="0"/>
              <a:t>. It is important, for example, to ensure that the resonant frequency of </a:t>
            </a:r>
            <a:r>
              <a:rPr lang="en-GB" dirty="0" smtClean="0"/>
              <a:t>a structure </a:t>
            </a:r>
            <a:r>
              <a:rPr lang="en-GB" dirty="0"/>
              <a:t>does not coincide with a frequency at which the loading forces on </a:t>
            </a:r>
            <a:r>
              <a:rPr lang="en-GB" dirty="0" smtClean="0"/>
              <a:t>the structure </a:t>
            </a:r>
            <a:r>
              <a:rPr lang="en-GB" dirty="0"/>
              <a:t>have a particularly large component.</a:t>
            </a:r>
            <a:endParaRPr lang="en-IN" dirty="0"/>
          </a:p>
        </p:txBody>
      </p:sp>
    </p:spTree>
    <p:extLst>
      <p:ext uri="{BB962C8B-B14F-4D97-AF65-F5344CB8AC3E}">
        <p14:creationId xmlns:p14="http://schemas.microsoft.com/office/powerpoint/2010/main" val="359962923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7909" y="182880"/>
            <a:ext cx="6326888" cy="369332"/>
          </a:xfrm>
          <a:prstGeom prst="rect">
            <a:avLst/>
          </a:prstGeom>
        </p:spPr>
        <p:txBody>
          <a:bodyPr wrap="square">
            <a:spAutoFit/>
          </a:bodyPr>
          <a:lstStyle/>
          <a:p>
            <a:r>
              <a:rPr lang="en-IN" dirty="0"/>
              <a:t>Multiplicative decomposition</a:t>
            </a:r>
          </a:p>
        </p:txBody>
      </p:sp>
      <p:pic>
        <p:nvPicPr>
          <p:cNvPr id="3" name="Picture 2"/>
          <p:cNvPicPr>
            <a:picLocks noChangeAspect="1"/>
          </p:cNvPicPr>
          <p:nvPr/>
        </p:nvPicPr>
        <p:blipFill>
          <a:blip r:embed="rId2"/>
          <a:stretch>
            <a:fillRect/>
          </a:stretch>
        </p:blipFill>
        <p:spPr>
          <a:xfrm>
            <a:off x="836022" y="708966"/>
            <a:ext cx="10293531" cy="5770211"/>
          </a:xfrm>
          <a:prstGeom prst="rect">
            <a:avLst/>
          </a:prstGeom>
        </p:spPr>
      </p:pic>
    </p:spTree>
    <p:extLst>
      <p:ext uri="{BB962C8B-B14F-4D97-AF65-F5344CB8AC3E}">
        <p14:creationId xmlns:p14="http://schemas.microsoft.com/office/powerpoint/2010/main" val="3802491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5656" y="0"/>
            <a:ext cx="9431383" cy="4754879"/>
          </a:xfrm>
          <a:prstGeom prst="rect">
            <a:avLst/>
          </a:prstGeom>
        </p:spPr>
      </p:pic>
      <p:pic>
        <p:nvPicPr>
          <p:cNvPr id="3" name="Picture 2"/>
          <p:cNvPicPr>
            <a:picLocks noChangeAspect="1"/>
          </p:cNvPicPr>
          <p:nvPr/>
        </p:nvPicPr>
        <p:blipFill>
          <a:blip r:embed="rId3"/>
          <a:stretch>
            <a:fillRect/>
          </a:stretch>
        </p:blipFill>
        <p:spPr>
          <a:xfrm>
            <a:off x="1371600" y="4558937"/>
            <a:ext cx="9470571" cy="2286000"/>
          </a:xfrm>
          <a:prstGeom prst="rect">
            <a:avLst/>
          </a:prstGeom>
        </p:spPr>
      </p:pic>
    </p:spTree>
    <p:extLst>
      <p:ext uri="{BB962C8B-B14F-4D97-AF65-F5344CB8AC3E}">
        <p14:creationId xmlns:p14="http://schemas.microsoft.com/office/powerpoint/2010/main" val="1285236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29" y="104504"/>
            <a:ext cx="9483633" cy="5081450"/>
          </a:xfrm>
          <a:prstGeom prst="rect">
            <a:avLst/>
          </a:prstGeom>
        </p:spPr>
      </p:pic>
      <p:pic>
        <p:nvPicPr>
          <p:cNvPr id="3" name="Picture 2"/>
          <p:cNvPicPr>
            <a:picLocks noChangeAspect="1"/>
          </p:cNvPicPr>
          <p:nvPr/>
        </p:nvPicPr>
        <p:blipFill>
          <a:blip r:embed="rId3"/>
          <a:stretch>
            <a:fillRect/>
          </a:stretch>
        </p:blipFill>
        <p:spPr>
          <a:xfrm>
            <a:off x="1227909" y="4807132"/>
            <a:ext cx="9483633" cy="1084218"/>
          </a:xfrm>
          <a:prstGeom prst="rect">
            <a:avLst/>
          </a:prstGeom>
        </p:spPr>
      </p:pic>
      <p:sp>
        <p:nvSpPr>
          <p:cNvPr id="5" name="TextBox 4"/>
          <p:cNvSpPr txBox="1"/>
          <p:nvPr/>
        </p:nvSpPr>
        <p:spPr>
          <a:xfrm>
            <a:off x="1541417" y="5891349"/>
            <a:ext cx="8869680" cy="646331"/>
          </a:xfrm>
          <a:prstGeom prst="rect">
            <a:avLst/>
          </a:prstGeom>
          <a:noFill/>
        </p:spPr>
        <p:txBody>
          <a:bodyPr wrap="square" rtlCol="0">
            <a:spAutoFit/>
          </a:bodyPr>
          <a:lstStyle/>
          <a:p>
            <a:r>
              <a:rPr lang="en-US" dirty="0" err="1" smtClean="0"/>
              <a:t>Wold</a:t>
            </a:r>
            <a:r>
              <a:rPr lang="en-US" dirty="0" smtClean="0"/>
              <a:t> decomposition holds for  deterministic and one stochastic process MA(1) process as it can be written as a sum of one stochastic and one deterministic component.</a:t>
            </a:r>
            <a:endParaRPr lang="en-IN" dirty="0"/>
          </a:p>
        </p:txBody>
      </p:sp>
    </p:spTree>
    <p:extLst>
      <p:ext uri="{BB962C8B-B14F-4D97-AF65-F5344CB8AC3E}">
        <p14:creationId xmlns:p14="http://schemas.microsoft.com/office/powerpoint/2010/main" val="7931630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3887" y="3395662"/>
            <a:ext cx="3324225" cy="66675"/>
          </a:xfrm>
          <a:prstGeom prst="rect">
            <a:avLst/>
          </a:prstGeom>
        </p:spPr>
      </p:pic>
      <p:sp>
        <p:nvSpPr>
          <p:cNvPr id="3" name="Rectangle 2"/>
          <p:cNvSpPr/>
          <p:nvPr/>
        </p:nvSpPr>
        <p:spPr>
          <a:xfrm>
            <a:off x="1188721" y="431074"/>
            <a:ext cx="5569576" cy="369332"/>
          </a:xfrm>
          <a:prstGeom prst="rect">
            <a:avLst/>
          </a:prstGeom>
        </p:spPr>
        <p:txBody>
          <a:bodyPr wrap="square">
            <a:spAutoFit/>
          </a:bodyPr>
          <a:lstStyle/>
          <a:p>
            <a:r>
              <a:rPr lang="en-IN" dirty="0"/>
              <a:t>Differencing</a:t>
            </a:r>
          </a:p>
        </p:txBody>
      </p:sp>
      <p:pic>
        <p:nvPicPr>
          <p:cNvPr id="4" name="Picture 3"/>
          <p:cNvPicPr>
            <a:picLocks noChangeAspect="1"/>
          </p:cNvPicPr>
          <p:nvPr/>
        </p:nvPicPr>
        <p:blipFill>
          <a:blip r:embed="rId3"/>
          <a:stretch>
            <a:fillRect/>
          </a:stretch>
        </p:blipFill>
        <p:spPr>
          <a:xfrm>
            <a:off x="1515291" y="1201782"/>
            <a:ext cx="8673737" cy="4741817"/>
          </a:xfrm>
          <a:prstGeom prst="rect">
            <a:avLst/>
          </a:prstGeom>
        </p:spPr>
      </p:pic>
    </p:spTree>
    <p:extLst>
      <p:ext uri="{BB962C8B-B14F-4D97-AF65-F5344CB8AC3E}">
        <p14:creationId xmlns:p14="http://schemas.microsoft.com/office/powerpoint/2010/main" val="31419956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485" y="1071154"/>
            <a:ext cx="8151223" cy="4663440"/>
          </a:xfrm>
          <a:prstGeom prst="rect">
            <a:avLst/>
          </a:prstGeom>
        </p:spPr>
      </p:pic>
    </p:spTree>
    <p:extLst>
      <p:ext uri="{BB962C8B-B14F-4D97-AF65-F5344CB8AC3E}">
        <p14:creationId xmlns:p14="http://schemas.microsoft.com/office/powerpoint/2010/main" val="16860842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19" y="365760"/>
            <a:ext cx="9888584" cy="5786845"/>
          </a:xfrm>
          <a:prstGeom prst="rect">
            <a:avLst/>
          </a:prstGeom>
        </p:spPr>
      </p:pic>
    </p:spTree>
    <p:extLst>
      <p:ext uri="{BB962C8B-B14F-4D97-AF65-F5344CB8AC3E}">
        <p14:creationId xmlns:p14="http://schemas.microsoft.com/office/powerpoint/2010/main" val="19447274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034" y="548640"/>
            <a:ext cx="9235440" cy="5564777"/>
          </a:xfrm>
          <a:prstGeom prst="rect">
            <a:avLst/>
          </a:prstGeom>
        </p:spPr>
      </p:pic>
    </p:spTree>
    <p:extLst>
      <p:ext uri="{BB962C8B-B14F-4D97-AF65-F5344CB8AC3E}">
        <p14:creationId xmlns:p14="http://schemas.microsoft.com/office/powerpoint/2010/main" val="31101551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8720" y="522514"/>
            <a:ext cx="9496697" cy="5773783"/>
          </a:xfrm>
          <a:prstGeom prst="rect">
            <a:avLst/>
          </a:prstGeom>
        </p:spPr>
      </p:pic>
    </p:spTree>
    <p:extLst>
      <p:ext uri="{BB962C8B-B14F-4D97-AF65-F5344CB8AC3E}">
        <p14:creationId xmlns:p14="http://schemas.microsoft.com/office/powerpoint/2010/main" val="17514575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457" y="378823"/>
            <a:ext cx="6092771" cy="369332"/>
          </a:xfrm>
          <a:prstGeom prst="rect">
            <a:avLst/>
          </a:prstGeom>
        </p:spPr>
        <p:txBody>
          <a:bodyPr wrap="square">
            <a:spAutoFit/>
          </a:bodyPr>
          <a:lstStyle/>
          <a:p>
            <a:r>
              <a:rPr lang="en-IN" dirty="0"/>
              <a:t>Identification</a:t>
            </a:r>
          </a:p>
        </p:txBody>
      </p:sp>
      <p:pic>
        <p:nvPicPr>
          <p:cNvPr id="3" name="Picture 2"/>
          <p:cNvPicPr>
            <a:picLocks noChangeAspect="1"/>
          </p:cNvPicPr>
          <p:nvPr/>
        </p:nvPicPr>
        <p:blipFill>
          <a:blip r:embed="rId2"/>
          <a:stretch>
            <a:fillRect/>
          </a:stretch>
        </p:blipFill>
        <p:spPr>
          <a:xfrm>
            <a:off x="1005840" y="1018903"/>
            <a:ext cx="9810205" cy="5081451"/>
          </a:xfrm>
          <a:prstGeom prst="rect">
            <a:avLst/>
          </a:prstGeom>
        </p:spPr>
      </p:pic>
    </p:spTree>
    <p:extLst>
      <p:ext uri="{BB962C8B-B14F-4D97-AF65-F5344CB8AC3E}">
        <p14:creationId xmlns:p14="http://schemas.microsoft.com/office/powerpoint/2010/main" val="6786043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3223" y="535577"/>
            <a:ext cx="9601200" cy="5630091"/>
          </a:xfrm>
          <a:prstGeom prst="rect">
            <a:avLst/>
          </a:prstGeom>
        </p:spPr>
      </p:pic>
    </p:spTree>
    <p:extLst>
      <p:ext uri="{BB962C8B-B14F-4D97-AF65-F5344CB8AC3E}">
        <p14:creationId xmlns:p14="http://schemas.microsoft.com/office/powerpoint/2010/main" val="854848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6023" y="404949"/>
            <a:ext cx="9888583" cy="5493812"/>
          </a:xfrm>
          <a:prstGeom prst="rect">
            <a:avLst/>
          </a:prstGeom>
        </p:spPr>
        <p:txBody>
          <a:bodyPr wrap="square">
            <a:spAutoFit/>
          </a:bodyPr>
          <a:lstStyle/>
          <a:p>
            <a:pPr algn="just">
              <a:lnSpc>
                <a:spcPct val="150000"/>
              </a:lnSpc>
            </a:pPr>
            <a:r>
              <a:rPr lang="en-GB" dirty="0">
                <a:solidFill>
                  <a:srgbClr val="222222"/>
                </a:solidFill>
                <a:latin typeface="roboto slab"/>
              </a:rPr>
              <a:t>Goals of Time Series Analysis</a:t>
            </a:r>
          </a:p>
          <a:p>
            <a:pPr algn="just">
              <a:lnSpc>
                <a:spcPct val="150000"/>
              </a:lnSpc>
            </a:pPr>
            <a:r>
              <a:rPr lang="en-GB" dirty="0">
                <a:solidFill>
                  <a:srgbClr val="767673"/>
                </a:solidFill>
                <a:latin typeface="droid sans"/>
              </a:rPr>
              <a:t>Time series analysis seeks to understand patterns in changes over time. </a:t>
            </a:r>
            <a:r>
              <a:rPr lang="en-GB" dirty="0">
                <a:solidFill>
                  <a:srgbClr val="000000"/>
                </a:solidFill>
                <a:latin typeface="droid sans"/>
                <a:hlinkClick r:id="rId2"/>
              </a:rPr>
              <a:t>Statisticians</a:t>
            </a:r>
            <a:r>
              <a:rPr lang="en-GB" dirty="0">
                <a:solidFill>
                  <a:srgbClr val="767673"/>
                </a:solidFill>
                <a:latin typeface="droid sans"/>
              </a:rPr>
              <a:t> refer to these patterns as the components of a time series and they include trends, cycles, and irregular movements. When these components exist in a time series, the model must account for these patterns to generate accurate forecasts, such as future sales, GDP, and global temperatures.</a:t>
            </a:r>
          </a:p>
          <a:p>
            <a:pPr algn="just">
              <a:lnSpc>
                <a:spcPct val="150000"/>
              </a:lnSpc>
            </a:pPr>
            <a:r>
              <a:rPr lang="en-GB" dirty="0">
                <a:solidFill>
                  <a:srgbClr val="767673"/>
                </a:solidFill>
                <a:latin typeface="droid sans"/>
              </a:rPr>
              <a:t>In addition to these patterns, time series models typically incorporate the fact that time flows in one direction. Past events can influence future observations but not the other way around. Additionally, events close together in time often have a stronger association than more distant observations. While these ideas are obvious to us, statisticians had to build them into how these models work</a:t>
            </a:r>
            <a:r>
              <a:rPr lang="en-GB" dirty="0" smtClean="0">
                <a:solidFill>
                  <a:srgbClr val="767673"/>
                </a:solidFill>
                <a:latin typeface="droid sans"/>
              </a:rPr>
              <a:t>.</a:t>
            </a:r>
            <a:r>
              <a:rPr lang="en-GB" dirty="0"/>
              <a:t> </a:t>
            </a:r>
            <a:endParaRPr lang="en-GB" dirty="0" smtClean="0"/>
          </a:p>
          <a:p>
            <a:pPr algn="just">
              <a:lnSpc>
                <a:spcPct val="150000"/>
              </a:lnSpc>
            </a:pPr>
            <a:r>
              <a:rPr lang="en-GB" dirty="0" smtClean="0"/>
              <a:t>Like </a:t>
            </a:r>
            <a:r>
              <a:rPr lang="en-GB" dirty="0"/>
              <a:t>all data, time series data contain random fluctuations. This randomness can obscure the underlying patterns. Smoothing techniques cancel out these fluctuations to more clearly unveil the trends and cycles.</a:t>
            </a:r>
            <a:endParaRPr lang="en-GB" b="0" i="0" dirty="0">
              <a:solidFill>
                <a:srgbClr val="767673"/>
              </a:solidFill>
              <a:effectLst/>
              <a:latin typeface="droid sans"/>
            </a:endParaRPr>
          </a:p>
        </p:txBody>
      </p:sp>
    </p:spTree>
    <p:extLst>
      <p:ext uri="{BB962C8B-B14F-4D97-AF65-F5344CB8AC3E}">
        <p14:creationId xmlns:p14="http://schemas.microsoft.com/office/powerpoint/2010/main" val="369264076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650" y="496389"/>
            <a:ext cx="9548950" cy="5551713"/>
          </a:xfrm>
          <a:prstGeom prst="rect">
            <a:avLst/>
          </a:prstGeom>
        </p:spPr>
      </p:pic>
    </p:spTree>
    <p:extLst>
      <p:ext uri="{BB962C8B-B14F-4D97-AF65-F5344CB8AC3E}">
        <p14:creationId xmlns:p14="http://schemas.microsoft.com/office/powerpoint/2010/main" val="37070501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458" y="326571"/>
            <a:ext cx="6578448" cy="369332"/>
          </a:xfrm>
          <a:prstGeom prst="rect">
            <a:avLst/>
          </a:prstGeom>
        </p:spPr>
        <p:txBody>
          <a:bodyPr wrap="square">
            <a:spAutoFit/>
          </a:bodyPr>
          <a:lstStyle/>
          <a:p>
            <a:r>
              <a:rPr lang="en-IN" dirty="0"/>
              <a:t>Partial Autocorrelations</a:t>
            </a:r>
          </a:p>
        </p:txBody>
      </p:sp>
      <p:pic>
        <p:nvPicPr>
          <p:cNvPr id="3" name="Picture 2"/>
          <p:cNvPicPr>
            <a:picLocks noChangeAspect="1"/>
          </p:cNvPicPr>
          <p:nvPr/>
        </p:nvPicPr>
        <p:blipFill>
          <a:blip r:embed="rId2"/>
          <a:stretch>
            <a:fillRect/>
          </a:stretch>
        </p:blipFill>
        <p:spPr>
          <a:xfrm>
            <a:off x="1071154" y="914401"/>
            <a:ext cx="9392195" cy="5120640"/>
          </a:xfrm>
          <a:prstGeom prst="rect">
            <a:avLst/>
          </a:prstGeom>
        </p:spPr>
      </p:pic>
    </p:spTree>
    <p:extLst>
      <p:ext uri="{BB962C8B-B14F-4D97-AF65-F5344CB8AC3E}">
        <p14:creationId xmlns:p14="http://schemas.microsoft.com/office/powerpoint/2010/main" val="2262831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86" y="470263"/>
            <a:ext cx="9496697" cy="5891348"/>
          </a:xfrm>
          <a:prstGeom prst="rect">
            <a:avLst/>
          </a:prstGeom>
        </p:spPr>
      </p:pic>
    </p:spTree>
    <p:extLst>
      <p:ext uri="{BB962C8B-B14F-4D97-AF65-F5344CB8AC3E}">
        <p14:creationId xmlns:p14="http://schemas.microsoft.com/office/powerpoint/2010/main" val="22456519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431074"/>
            <a:ext cx="7400092" cy="369332"/>
          </a:xfrm>
          <a:prstGeom prst="rect">
            <a:avLst/>
          </a:prstGeom>
        </p:spPr>
        <p:txBody>
          <a:bodyPr wrap="square">
            <a:spAutoFit/>
          </a:bodyPr>
          <a:lstStyle/>
          <a:p>
            <a:r>
              <a:rPr lang="en-GB" dirty="0"/>
              <a:t>: Parameter Estimation in Time Series Models</a:t>
            </a:r>
            <a:endParaRPr lang="en-IN" dirty="0"/>
          </a:p>
        </p:txBody>
      </p:sp>
      <p:pic>
        <p:nvPicPr>
          <p:cNvPr id="3" name="Picture 2"/>
          <p:cNvPicPr>
            <a:picLocks noChangeAspect="1"/>
          </p:cNvPicPr>
          <p:nvPr/>
        </p:nvPicPr>
        <p:blipFill>
          <a:blip r:embed="rId2"/>
          <a:stretch>
            <a:fillRect/>
          </a:stretch>
        </p:blipFill>
        <p:spPr>
          <a:xfrm>
            <a:off x="914400" y="1045029"/>
            <a:ext cx="9980023" cy="5185954"/>
          </a:xfrm>
          <a:prstGeom prst="rect">
            <a:avLst/>
          </a:prstGeom>
        </p:spPr>
      </p:pic>
    </p:spTree>
    <p:extLst>
      <p:ext uri="{BB962C8B-B14F-4D97-AF65-F5344CB8AC3E}">
        <p14:creationId xmlns:p14="http://schemas.microsoft.com/office/powerpoint/2010/main" val="18939102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1783" y="885415"/>
            <a:ext cx="9287691" cy="5476195"/>
          </a:xfrm>
          <a:prstGeom prst="rect">
            <a:avLst/>
          </a:prstGeom>
        </p:spPr>
      </p:pic>
      <p:sp>
        <p:nvSpPr>
          <p:cNvPr id="3" name="Rectangle 2"/>
          <p:cNvSpPr/>
          <p:nvPr/>
        </p:nvSpPr>
        <p:spPr>
          <a:xfrm>
            <a:off x="1397726" y="209006"/>
            <a:ext cx="5619423" cy="369332"/>
          </a:xfrm>
          <a:prstGeom prst="rect">
            <a:avLst/>
          </a:prstGeom>
        </p:spPr>
        <p:txBody>
          <a:bodyPr wrap="square">
            <a:spAutoFit/>
          </a:bodyPr>
          <a:lstStyle/>
          <a:p>
            <a:r>
              <a:rPr lang="en-IN"/>
              <a:t>Model Estimation</a:t>
            </a:r>
          </a:p>
        </p:txBody>
      </p:sp>
    </p:spTree>
    <p:extLst>
      <p:ext uri="{BB962C8B-B14F-4D97-AF65-F5344CB8AC3E}">
        <p14:creationId xmlns:p14="http://schemas.microsoft.com/office/powerpoint/2010/main" val="28526775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6023" y="431074"/>
            <a:ext cx="6504132" cy="369332"/>
          </a:xfrm>
          <a:prstGeom prst="rect">
            <a:avLst/>
          </a:prstGeom>
        </p:spPr>
        <p:txBody>
          <a:bodyPr wrap="square">
            <a:spAutoFit/>
          </a:bodyPr>
          <a:lstStyle/>
          <a:p>
            <a:r>
              <a:rPr lang="en-IN"/>
              <a:t>Estimation of AR Models</a:t>
            </a:r>
          </a:p>
        </p:txBody>
      </p:sp>
      <p:pic>
        <p:nvPicPr>
          <p:cNvPr id="3" name="Picture 2"/>
          <p:cNvPicPr>
            <a:picLocks noChangeAspect="1"/>
          </p:cNvPicPr>
          <p:nvPr/>
        </p:nvPicPr>
        <p:blipFill>
          <a:blip r:embed="rId2"/>
          <a:stretch>
            <a:fillRect/>
          </a:stretch>
        </p:blipFill>
        <p:spPr>
          <a:xfrm>
            <a:off x="1593668" y="1058091"/>
            <a:ext cx="8869681" cy="4898572"/>
          </a:xfrm>
          <a:prstGeom prst="rect">
            <a:avLst/>
          </a:prstGeom>
        </p:spPr>
      </p:pic>
    </p:spTree>
    <p:extLst>
      <p:ext uri="{BB962C8B-B14F-4D97-AF65-F5344CB8AC3E}">
        <p14:creationId xmlns:p14="http://schemas.microsoft.com/office/powerpoint/2010/main" val="22332504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4766" y="222069"/>
            <a:ext cx="7152418" cy="369332"/>
          </a:xfrm>
          <a:prstGeom prst="rect">
            <a:avLst/>
          </a:prstGeom>
        </p:spPr>
        <p:txBody>
          <a:bodyPr wrap="square">
            <a:spAutoFit/>
          </a:bodyPr>
          <a:lstStyle/>
          <a:p>
            <a:r>
              <a:rPr lang="en-IN" dirty="0"/>
              <a:t>Conditional QMLE for AR Models</a:t>
            </a:r>
          </a:p>
        </p:txBody>
      </p:sp>
      <p:pic>
        <p:nvPicPr>
          <p:cNvPr id="3" name="Picture 2"/>
          <p:cNvPicPr>
            <a:picLocks noChangeAspect="1"/>
          </p:cNvPicPr>
          <p:nvPr/>
        </p:nvPicPr>
        <p:blipFill>
          <a:blip r:embed="rId2"/>
          <a:stretch>
            <a:fillRect/>
          </a:stretch>
        </p:blipFill>
        <p:spPr>
          <a:xfrm>
            <a:off x="953589" y="765370"/>
            <a:ext cx="9875520" cy="5570116"/>
          </a:xfrm>
          <a:prstGeom prst="rect">
            <a:avLst/>
          </a:prstGeom>
        </p:spPr>
      </p:pic>
    </p:spTree>
    <p:extLst>
      <p:ext uri="{BB962C8B-B14F-4D97-AF65-F5344CB8AC3E}">
        <p14:creationId xmlns:p14="http://schemas.microsoft.com/office/powerpoint/2010/main" val="2275680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3405" y="809897"/>
            <a:ext cx="9744892" cy="4741817"/>
          </a:xfrm>
          <a:prstGeom prst="rect">
            <a:avLst/>
          </a:prstGeom>
        </p:spPr>
      </p:pic>
    </p:spTree>
    <p:extLst>
      <p:ext uri="{BB962C8B-B14F-4D97-AF65-F5344CB8AC3E}">
        <p14:creationId xmlns:p14="http://schemas.microsoft.com/office/powerpoint/2010/main" val="14578664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9" y="339634"/>
            <a:ext cx="6846326" cy="369332"/>
          </a:xfrm>
          <a:prstGeom prst="rect">
            <a:avLst/>
          </a:prstGeom>
        </p:spPr>
        <p:txBody>
          <a:bodyPr wrap="square">
            <a:spAutoFit/>
          </a:bodyPr>
          <a:lstStyle/>
          <a:p>
            <a:r>
              <a:rPr lang="en-IN" dirty="0"/>
              <a:t>Exact QMLE for AR Models</a:t>
            </a:r>
          </a:p>
        </p:txBody>
      </p:sp>
      <p:pic>
        <p:nvPicPr>
          <p:cNvPr id="3" name="Picture 2"/>
          <p:cNvPicPr>
            <a:picLocks noChangeAspect="1"/>
          </p:cNvPicPr>
          <p:nvPr/>
        </p:nvPicPr>
        <p:blipFill>
          <a:blip r:embed="rId2"/>
          <a:stretch>
            <a:fillRect/>
          </a:stretch>
        </p:blipFill>
        <p:spPr>
          <a:xfrm>
            <a:off x="1476103" y="1175657"/>
            <a:ext cx="8895806" cy="4389120"/>
          </a:xfrm>
          <a:prstGeom prst="rect">
            <a:avLst/>
          </a:prstGeom>
        </p:spPr>
      </p:pic>
    </p:spTree>
    <p:extLst>
      <p:ext uri="{BB962C8B-B14F-4D97-AF65-F5344CB8AC3E}">
        <p14:creationId xmlns:p14="http://schemas.microsoft.com/office/powerpoint/2010/main" val="36803118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3" y="274319"/>
            <a:ext cx="9209314" cy="5891349"/>
          </a:xfrm>
          <a:prstGeom prst="rect">
            <a:avLst/>
          </a:prstGeom>
        </p:spPr>
      </p:pic>
    </p:spTree>
    <p:extLst>
      <p:ext uri="{BB962C8B-B14F-4D97-AF65-F5344CB8AC3E}">
        <p14:creationId xmlns:p14="http://schemas.microsoft.com/office/powerpoint/2010/main" val="250727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823" y="195943"/>
            <a:ext cx="10855234" cy="2125069"/>
          </a:xfrm>
          <a:prstGeom prst="rect">
            <a:avLst/>
          </a:prstGeom>
        </p:spPr>
        <p:txBody>
          <a:bodyPr wrap="square">
            <a:spAutoFit/>
          </a:bodyPr>
          <a:lstStyle/>
          <a:p>
            <a:pPr algn="just">
              <a:lnSpc>
                <a:spcPct val="150000"/>
              </a:lnSpc>
            </a:pPr>
            <a:r>
              <a:rPr lang="en-GB" dirty="0">
                <a:solidFill>
                  <a:srgbClr val="222222"/>
                </a:solidFill>
                <a:latin typeface="roboto slab"/>
              </a:rPr>
              <a:t>Trends</a:t>
            </a:r>
          </a:p>
          <a:p>
            <a:pPr algn="just">
              <a:lnSpc>
                <a:spcPct val="150000"/>
              </a:lnSpc>
            </a:pPr>
            <a:r>
              <a:rPr lang="en-GB" dirty="0">
                <a:solidFill>
                  <a:srgbClr val="767673"/>
                </a:solidFill>
                <a:latin typeface="droid sans"/>
              </a:rPr>
              <a:t>Trends are a long-term tendency of a time series to either increase or decrease. For example, the two plots below show trends over time</a:t>
            </a:r>
            <a:r>
              <a:rPr lang="en-GB" dirty="0" smtClean="0">
                <a:solidFill>
                  <a:srgbClr val="767673"/>
                </a:solidFill>
                <a:latin typeface="droid sans"/>
              </a:rPr>
              <a:t>. </a:t>
            </a:r>
            <a:r>
              <a:rPr lang="en-GB" dirty="0"/>
              <a:t>At a glance, we can determine that air pollution deaths are decreasing over the years. On the other hand, cases of breast cancer in men and women are increasing over the years. If we need to generate forecasts for future years, our model would include these trends.</a:t>
            </a:r>
            <a:endParaRPr lang="en-GB" b="0" i="0" dirty="0">
              <a:solidFill>
                <a:srgbClr val="767673"/>
              </a:solidFill>
              <a:effectLst/>
              <a:latin typeface="droid sans"/>
            </a:endParaRPr>
          </a:p>
        </p:txBody>
      </p:sp>
      <p:pic>
        <p:nvPicPr>
          <p:cNvPr id="3" name="Picture 2"/>
          <p:cNvPicPr>
            <a:picLocks noChangeAspect="1"/>
          </p:cNvPicPr>
          <p:nvPr/>
        </p:nvPicPr>
        <p:blipFill>
          <a:blip r:embed="rId2"/>
          <a:stretch>
            <a:fillRect/>
          </a:stretch>
        </p:blipFill>
        <p:spPr>
          <a:xfrm>
            <a:off x="627017" y="2455816"/>
            <a:ext cx="5107577" cy="3644537"/>
          </a:xfrm>
          <a:prstGeom prst="rect">
            <a:avLst/>
          </a:prstGeom>
        </p:spPr>
      </p:pic>
      <p:pic>
        <p:nvPicPr>
          <p:cNvPr id="4" name="Picture 3"/>
          <p:cNvPicPr>
            <a:picLocks noChangeAspect="1"/>
          </p:cNvPicPr>
          <p:nvPr/>
        </p:nvPicPr>
        <p:blipFill>
          <a:blip r:embed="rId3"/>
          <a:stretch>
            <a:fillRect/>
          </a:stretch>
        </p:blipFill>
        <p:spPr>
          <a:xfrm>
            <a:off x="6191794" y="2599509"/>
            <a:ext cx="4911635" cy="3291840"/>
          </a:xfrm>
          <a:prstGeom prst="rect">
            <a:avLst/>
          </a:prstGeom>
        </p:spPr>
      </p:pic>
    </p:spTree>
    <p:extLst>
      <p:ext uri="{BB962C8B-B14F-4D97-AF65-F5344CB8AC3E}">
        <p14:creationId xmlns:p14="http://schemas.microsoft.com/office/powerpoint/2010/main" val="14769015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86" y="613955"/>
            <a:ext cx="9274628" cy="5408022"/>
          </a:xfrm>
          <a:prstGeom prst="rect">
            <a:avLst/>
          </a:prstGeom>
        </p:spPr>
      </p:pic>
    </p:spTree>
    <p:extLst>
      <p:ext uri="{BB962C8B-B14F-4D97-AF65-F5344CB8AC3E}">
        <p14:creationId xmlns:p14="http://schemas.microsoft.com/office/powerpoint/2010/main" val="27175678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3" y="261257"/>
            <a:ext cx="6905959" cy="369332"/>
          </a:xfrm>
          <a:prstGeom prst="rect">
            <a:avLst/>
          </a:prstGeom>
        </p:spPr>
        <p:txBody>
          <a:bodyPr wrap="square">
            <a:spAutoFit/>
          </a:bodyPr>
          <a:lstStyle/>
          <a:p>
            <a:r>
              <a:rPr lang="en-IN" dirty="0"/>
              <a:t>Estimation of MA Models</a:t>
            </a:r>
          </a:p>
        </p:txBody>
      </p:sp>
      <p:pic>
        <p:nvPicPr>
          <p:cNvPr id="3" name="Picture 2"/>
          <p:cNvPicPr>
            <a:picLocks noChangeAspect="1"/>
          </p:cNvPicPr>
          <p:nvPr/>
        </p:nvPicPr>
        <p:blipFill>
          <a:blip r:embed="rId2"/>
          <a:stretch>
            <a:fillRect/>
          </a:stretch>
        </p:blipFill>
        <p:spPr>
          <a:xfrm>
            <a:off x="1018902" y="822961"/>
            <a:ext cx="9836331" cy="5434148"/>
          </a:xfrm>
          <a:prstGeom prst="rect">
            <a:avLst/>
          </a:prstGeom>
        </p:spPr>
      </p:pic>
    </p:spTree>
    <p:extLst>
      <p:ext uri="{BB962C8B-B14F-4D97-AF65-F5344CB8AC3E}">
        <p14:creationId xmlns:p14="http://schemas.microsoft.com/office/powerpoint/2010/main" val="39558414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349" y="378824"/>
            <a:ext cx="6224451" cy="496387"/>
          </a:xfrm>
          <a:prstGeom prst="rect">
            <a:avLst/>
          </a:prstGeom>
        </p:spPr>
      </p:pic>
      <p:pic>
        <p:nvPicPr>
          <p:cNvPr id="3" name="Picture 2"/>
          <p:cNvPicPr>
            <a:picLocks noChangeAspect="1"/>
          </p:cNvPicPr>
          <p:nvPr/>
        </p:nvPicPr>
        <p:blipFill>
          <a:blip r:embed="rId3"/>
          <a:stretch>
            <a:fillRect/>
          </a:stretch>
        </p:blipFill>
        <p:spPr>
          <a:xfrm>
            <a:off x="1254034" y="1149530"/>
            <a:ext cx="9418319" cy="4885509"/>
          </a:xfrm>
          <a:prstGeom prst="rect">
            <a:avLst/>
          </a:prstGeom>
        </p:spPr>
      </p:pic>
    </p:spTree>
    <p:extLst>
      <p:ext uri="{BB962C8B-B14F-4D97-AF65-F5344CB8AC3E}">
        <p14:creationId xmlns:p14="http://schemas.microsoft.com/office/powerpoint/2010/main" val="10470287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1" y="391886"/>
            <a:ext cx="6721493" cy="369332"/>
          </a:xfrm>
          <a:prstGeom prst="rect">
            <a:avLst/>
          </a:prstGeom>
        </p:spPr>
        <p:txBody>
          <a:bodyPr wrap="square">
            <a:spAutoFit/>
          </a:bodyPr>
          <a:lstStyle/>
          <a:p>
            <a:r>
              <a:rPr lang="en-IN" dirty="0"/>
              <a:t>Estimation of ARMA Models</a:t>
            </a:r>
          </a:p>
        </p:txBody>
      </p:sp>
      <p:pic>
        <p:nvPicPr>
          <p:cNvPr id="3" name="Picture 2"/>
          <p:cNvPicPr>
            <a:picLocks noChangeAspect="1"/>
          </p:cNvPicPr>
          <p:nvPr/>
        </p:nvPicPr>
        <p:blipFill>
          <a:blip r:embed="rId2"/>
          <a:stretch>
            <a:fillRect/>
          </a:stretch>
        </p:blipFill>
        <p:spPr>
          <a:xfrm>
            <a:off x="914400" y="1123406"/>
            <a:ext cx="9757954" cy="5003074"/>
          </a:xfrm>
          <a:prstGeom prst="rect">
            <a:avLst/>
          </a:prstGeom>
        </p:spPr>
      </p:pic>
    </p:spTree>
    <p:extLst>
      <p:ext uri="{BB962C8B-B14F-4D97-AF65-F5344CB8AC3E}">
        <p14:creationId xmlns:p14="http://schemas.microsoft.com/office/powerpoint/2010/main" val="33484797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777" y="339634"/>
            <a:ext cx="6846681" cy="369332"/>
          </a:xfrm>
          <a:prstGeom prst="rect">
            <a:avLst/>
          </a:prstGeom>
        </p:spPr>
        <p:txBody>
          <a:bodyPr wrap="square">
            <a:spAutoFit/>
          </a:bodyPr>
          <a:lstStyle/>
          <a:p>
            <a:r>
              <a:rPr lang="en-GB" dirty="0"/>
              <a:t>Asymptotic Properties of the QMLE</a:t>
            </a:r>
            <a:endParaRPr lang="en-IN" dirty="0"/>
          </a:p>
        </p:txBody>
      </p:sp>
      <p:pic>
        <p:nvPicPr>
          <p:cNvPr id="3" name="Picture 2"/>
          <p:cNvPicPr>
            <a:picLocks noChangeAspect="1"/>
          </p:cNvPicPr>
          <p:nvPr/>
        </p:nvPicPr>
        <p:blipFill>
          <a:blip r:embed="rId2"/>
          <a:stretch>
            <a:fillRect/>
          </a:stretch>
        </p:blipFill>
        <p:spPr>
          <a:xfrm>
            <a:off x="1384662" y="1045029"/>
            <a:ext cx="9339943" cy="5081451"/>
          </a:xfrm>
          <a:prstGeom prst="rect">
            <a:avLst/>
          </a:prstGeom>
        </p:spPr>
      </p:pic>
    </p:spTree>
    <p:extLst>
      <p:ext uri="{BB962C8B-B14F-4D97-AF65-F5344CB8AC3E}">
        <p14:creationId xmlns:p14="http://schemas.microsoft.com/office/powerpoint/2010/main" val="14242792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1" y="509452"/>
            <a:ext cx="9771016" cy="5525588"/>
          </a:xfrm>
          <a:prstGeom prst="rect">
            <a:avLst/>
          </a:prstGeom>
        </p:spPr>
      </p:pic>
    </p:spTree>
    <p:extLst>
      <p:ext uri="{BB962C8B-B14F-4D97-AF65-F5344CB8AC3E}">
        <p14:creationId xmlns:p14="http://schemas.microsoft.com/office/powerpoint/2010/main" val="6625321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1337" y="600890"/>
            <a:ext cx="10358845" cy="5695407"/>
          </a:xfrm>
          <a:prstGeom prst="rect">
            <a:avLst/>
          </a:prstGeom>
        </p:spPr>
      </p:pic>
    </p:spTree>
    <p:extLst>
      <p:ext uri="{BB962C8B-B14F-4D97-AF65-F5344CB8AC3E}">
        <p14:creationId xmlns:p14="http://schemas.microsoft.com/office/powerpoint/2010/main" val="4639344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1" y="300446"/>
            <a:ext cx="6505825" cy="369332"/>
          </a:xfrm>
          <a:prstGeom prst="rect">
            <a:avLst/>
          </a:prstGeom>
        </p:spPr>
        <p:txBody>
          <a:bodyPr wrap="square">
            <a:spAutoFit/>
          </a:bodyPr>
          <a:lstStyle/>
          <a:p>
            <a:r>
              <a:rPr lang="en-IN" dirty="0"/>
              <a:t>Model Diagnostic Tests </a:t>
            </a:r>
          </a:p>
        </p:txBody>
      </p:sp>
      <p:pic>
        <p:nvPicPr>
          <p:cNvPr id="3" name="Picture 2"/>
          <p:cNvPicPr>
            <a:picLocks noChangeAspect="1"/>
          </p:cNvPicPr>
          <p:nvPr/>
        </p:nvPicPr>
        <p:blipFill>
          <a:blip r:embed="rId2"/>
          <a:stretch>
            <a:fillRect/>
          </a:stretch>
        </p:blipFill>
        <p:spPr>
          <a:xfrm>
            <a:off x="979714" y="979715"/>
            <a:ext cx="9666515" cy="5329646"/>
          </a:xfrm>
          <a:prstGeom prst="rect">
            <a:avLst/>
          </a:prstGeom>
        </p:spPr>
      </p:pic>
    </p:spTree>
    <p:extLst>
      <p:ext uri="{BB962C8B-B14F-4D97-AF65-F5344CB8AC3E}">
        <p14:creationId xmlns:p14="http://schemas.microsoft.com/office/powerpoint/2010/main" val="17190434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87" y="692331"/>
            <a:ext cx="9313816" cy="5381897"/>
          </a:xfrm>
          <a:prstGeom prst="rect">
            <a:avLst/>
          </a:prstGeom>
        </p:spPr>
      </p:pic>
    </p:spTree>
    <p:extLst>
      <p:ext uri="{BB962C8B-B14F-4D97-AF65-F5344CB8AC3E}">
        <p14:creationId xmlns:p14="http://schemas.microsoft.com/office/powerpoint/2010/main" val="6134170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9977" y="444138"/>
            <a:ext cx="8934994" cy="5630092"/>
          </a:xfrm>
          <a:prstGeom prst="rect">
            <a:avLst/>
          </a:prstGeom>
        </p:spPr>
      </p:pic>
    </p:spTree>
    <p:extLst>
      <p:ext uri="{BB962C8B-B14F-4D97-AF65-F5344CB8AC3E}">
        <p14:creationId xmlns:p14="http://schemas.microsoft.com/office/powerpoint/2010/main" val="1160048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697" y="156755"/>
            <a:ext cx="11325497" cy="3000821"/>
          </a:xfrm>
          <a:prstGeom prst="rect">
            <a:avLst/>
          </a:prstGeom>
        </p:spPr>
        <p:txBody>
          <a:bodyPr wrap="square">
            <a:spAutoFit/>
          </a:bodyPr>
          <a:lstStyle/>
          <a:p>
            <a:pPr>
              <a:lnSpc>
                <a:spcPct val="150000"/>
              </a:lnSpc>
            </a:pPr>
            <a:r>
              <a:rPr lang="en-GB" dirty="0">
                <a:solidFill>
                  <a:srgbClr val="222222"/>
                </a:solidFill>
                <a:latin typeface="roboto slab"/>
              </a:rPr>
              <a:t>Seasonal Cycles</a:t>
            </a:r>
          </a:p>
          <a:p>
            <a:pPr algn="just">
              <a:lnSpc>
                <a:spcPct val="150000"/>
              </a:lnSpc>
            </a:pPr>
            <a:r>
              <a:rPr lang="en-GB" dirty="0">
                <a:solidFill>
                  <a:srgbClr val="767673"/>
                </a:solidFill>
                <a:latin typeface="droid sans"/>
              </a:rPr>
              <a:t>Seasonal cycles are patterns that repeat within a time series. Typically, they have a fixed length. Understanding seasonal cycles requires using your subject-area knowledge. For example, an analyst might note a weekly cycle where weekends tend to have higher retail sales than weekdays due to a higher number of store patrons. Alternatively, sales of summer products will tend to peak in the summer months and decline in the other months. To model these data accurately, analysts need to understand these cycles.</a:t>
            </a:r>
          </a:p>
          <a:p>
            <a:pPr algn="just">
              <a:lnSpc>
                <a:spcPct val="150000"/>
              </a:lnSpc>
            </a:pPr>
            <a:r>
              <a:rPr lang="en-GB" dirty="0">
                <a:solidFill>
                  <a:srgbClr val="767673"/>
                </a:solidFill>
                <a:latin typeface="droid sans"/>
              </a:rPr>
              <a:t>The examples below illustrate two datasets with seasonal cycles</a:t>
            </a:r>
            <a:endParaRPr lang="en-GB" b="0" i="0" dirty="0">
              <a:solidFill>
                <a:srgbClr val="767673"/>
              </a:solidFill>
              <a:effectLst/>
              <a:latin typeface="droid sans"/>
            </a:endParaRPr>
          </a:p>
        </p:txBody>
      </p:sp>
      <p:pic>
        <p:nvPicPr>
          <p:cNvPr id="3" name="Picture 2"/>
          <p:cNvPicPr>
            <a:picLocks noChangeAspect="1"/>
          </p:cNvPicPr>
          <p:nvPr/>
        </p:nvPicPr>
        <p:blipFill>
          <a:blip r:embed="rId2"/>
          <a:stretch>
            <a:fillRect/>
          </a:stretch>
        </p:blipFill>
        <p:spPr>
          <a:xfrm>
            <a:off x="613955" y="3043646"/>
            <a:ext cx="6792686" cy="2090057"/>
          </a:xfrm>
          <a:prstGeom prst="rect">
            <a:avLst/>
          </a:prstGeom>
        </p:spPr>
      </p:pic>
      <p:pic>
        <p:nvPicPr>
          <p:cNvPr id="4" name="Picture 3"/>
          <p:cNvPicPr>
            <a:picLocks noChangeAspect="1"/>
          </p:cNvPicPr>
          <p:nvPr/>
        </p:nvPicPr>
        <p:blipFill>
          <a:blip r:embed="rId3"/>
          <a:stretch>
            <a:fillRect/>
          </a:stretch>
        </p:blipFill>
        <p:spPr>
          <a:xfrm>
            <a:off x="783771" y="5133703"/>
            <a:ext cx="10894423" cy="1515291"/>
          </a:xfrm>
          <a:prstGeom prst="rect">
            <a:avLst/>
          </a:prstGeom>
        </p:spPr>
      </p:pic>
    </p:spTree>
    <p:extLst>
      <p:ext uri="{BB962C8B-B14F-4D97-AF65-F5344CB8AC3E}">
        <p14:creationId xmlns:p14="http://schemas.microsoft.com/office/powerpoint/2010/main" val="265535675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40" y="548640"/>
            <a:ext cx="10045337" cy="5590903"/>
          </a:xfrm>
          <a:prstGeom prst="rect">
            <a:avLst/>
          </a:prstGeom>
        </p:spPr>
      </p:pic>
    </p:spTree>
    <p:extLst>
      <p:ext uri="{BB962C8B-B14F-4D97-AF65-F5344CB8AC3E}">
        <p14:creationId xmlns:p14="http://schemas.microsoft.com/office/powerpoint/2010/main" val="13543871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29" y="496389"/>
            <a:ext cx="9849393" cy="5577840"/>
          </a:xfrm>
          <a:prstGeom prst="rect">
            <a:avLst/>
          </a:prstGeom>
        </p:spPr>
      </p:pic>
    </p:spTree>
    <p:extLst>
      <p:ext uri="{BB962C8B-B14F-4D97-AF65-F5344CB8AC3E}">
        <p14:creationId xmlns:p14="http://schemas.microsoft.com/office/powerpoint/2010/main" val="1542161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463" y="300446"/>
            <a:ext cx="5896172" cy="369332"/>
          </a:xfrm>
          <a:prstGeom prst="rect">
            <a:avLst/>
          </a:prstGeom>
        </p:spPr>
        <p:txBody>
          <a:bodyPr wrap="square">
            <a:spAutoFit/>
          </a:bodyPr>
          <a:lstStyle/>
          <a:p>
            <a:r>
              <a:rPr lang="en-IN" dirty="0"/>
              <a:t>Spectral Tests</a:t>
            </a:r>
          </a:p>
        </p:txBody>
      </p:sp>
      <p:pic>
        <p:nvPicPr>
          <p:cNvPr id="3" name="Picture 2"/>
          <p:cNvPicPr>
            <a:picLocks noChangeAspect="1"/>
          </p:cNvPicPr>
          <p:nvPr/>
        </p:nvPicPr>
        <p:blipFill>
          <a:blip r:embed="rId2"/>
          <a:stretch>
            <a:fillRect/>
          </a:stretch>
        </p:blipFill>
        <p:spPr>
          <a:xfrm>
            <a:off x="1018903" y="669778"/>
            <a:ext cx="9548948" cy="1080645"/>
          </a:xfrm>
          <a:prstGeom prst="rect">
            <a:avLst/>
          </a:prstGeom>
        </p:spPr>
      </p:pic>
      <p:pic>
        <p:nvPicPr>
          <p:cNvPr id="4" name="Picture 3"/>
          <p:cNvPicPr>
            <a:picLocks noChangeAspect="1"/>
          </p:cNvPicPr>
          <p:nvPr/>
        </p:nvPicPr>
        <p:blipFill>
          <a:blip r:embed="rId3"/>
          <a:stretch>
            <a:fillRect/>
          </a:stretch>
        </p:blipFill>
        <p:spPr>
          <a:xfrm>
            <a:off x="1541417" y="1763485"/>
            <a:ext cx="9209314" cy="1698171"/>
          </a:xfrm>
          <a:prstGeom prst="rect">
            <a:avLst/>
          </a:prstGeom>
        </p:spPr>
      </p:pic>
      <p:pic>
        <p:nvPicPr>
          <p:cNvPr id="5" name="Picture 4"/>
          <p:cNvPicPr>
            <a:picLocks noChangeAspect="1"/>
          </p:cNvPicPr>
          <p:nvPr/>
        </p:nvPicPr>
        <p:blipFill>
          <a:blip r:embed="rId4"/>
          <a:stretch>
            <a:fillRect/>
          </a:stretch>
        </p:blipFill>
        <p:spPr>
          <a:xfrm>
            <a:off x="1280159" y="3553097"/>
            <a:ext cx="9470571" cy="3161212"/>
          </a:xfrm>
          <a:prstGeom prst="rect">
            <a:avLst/>
          </a:prstGeom>
        </p:spPr>
      </p:pic>
    </p:spTree>
    <p:extLst>
      <p:ext uri="{BB962C8B-B14F-4D97-AF65-F5344CB8AC3E}">
        <p14:creationId xmlns:p14="http://schemas.microsoft.com/office/powerpoint/2010/main" val="7549234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5658" y="679270"/>
            <a:ext cx="9392194" cy="5603964"/>
          </a:xfrm>
          <a:prstGeom prst="rect">
            <a:avLst/>
          </a:prstGeom>
        </p:spPr>
      </p:pic>
    </p:spTree>
    <p:extLst>
      <p:ext uri="{BB962C8B-B14F-4D97-AF65-F5344CB8AC3E}">
        <p14:creationId xmlns:p14="http://schemas.microsoft.com/office/powerpoint/2010/main" val="10403917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418011"/>
            <a:ext cx="9718766" cy="5460275"/>
          </a:xfrm>
          <a:prstGeom prst="rect">
            <a:avLst/>
          </a:prstGeom>
        </p:spPr>
      </p:pic>
    </p:spTree>
    <p:extLst>
      <p:ext uri="{BB962C8B-B14F-4D97-AF65-F5344CB8AC3E}">
        <p14:creationId xmlns:p14="http://schemas.microsoft.com/office/powerpoint/2010/main" val="3650366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5211" y="470263"/>
            <a:ext cx="6445996" cy="369332"/>
          </a:xfrm>
          <a:prstGeom prst="rect">
            <a:avLst/>
          </a:prstGeom>
        </p:spPr>
        <p:txBody>
          <a:bodyPr wrap="square">
            <a:spAutoFit/>
          </a:bodyPr>
          <a:lstStyle/>
          <a:p>
            <a:r>
              <a:rPr lang="en-IN" dirty="0"/>
              <a:t>Model Selection Criteria</a:t>
            </a:r>
          </a:p>
        </p:txBody>
      </p:sp>
      <p:pic>
        <p:nvPicPr>
          <p:cNvPr id="3" name="Picture 2"/>
          <p:cNvPicPr>
            <a:picLocks noChangeAspect="1"/>
          </p:cNvPicPr>
          <p:nvPr/>
        </p:nvPicPr>
        <p:blipFill>
          <a:blip r:embed="rId2"/>
          <a:stretch>
            <a:fillRect/>
          </a:stretch>
        </p:blipFill>
        <p:spPr>
          <a:xfrm>
            <a:off x="1045029" y="940526"/>
            <a:ext cx="9875520" cy="5316583"/>
          </a:xfrm>
          <a:prstGeom prst="rect">
            <a:avLst/>
          </a:prstGeom>
        </p:spPr>
      </p:pic>
    </p:spTree>
    <p:extLst>
      <p:ext uri="{BB962C8B-B14F-4D97-AF65-F5344CB8AC3E}">
        <p14:creationId xmlns:p14="http://schemas.microsoft.com/office/powerpoint/2010/main" val="22719317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463" y="156754"/>
            <a:ext cx="5959779" cy="369332"/>
          </a:xfrm>
          <a:prstGeom prst="rect">
            <a:avLst/>
          </a:prstGeom>
        </p:spPr>
        <p:txBody>
          <a:bodyPr wrap="square">
            <a:spAutoFit/>
          </a:bodyPr>
          <a:lstStyle/>
          <a:p>
            <a:r>
              <a:rPr lang="en-IN" dirty="0"/>
              <a:t>ARIMA Models</a:t>
            </a:r>
          </a:p>
        </p:txBody>
      </p:sp>
      <p:sp>
        <p:nvSpPr>
          <p:cNvPr id="3" name="Rectangle 2"/>
          <p:cNvSpPr/>
          <p:nvPr/>
        </p:nvSpPr>
        <p:spPr>
          <a:xfrm>
            <a:off x="1149531" y="744584"/>
            <a:ext cx="10123715" cy="923330"/>
          </a:xfrm>
          <a:prstGeom prst="rect">
            <a:avLst/>
          </a:prstGeom>
        </p:spPr>
        <p:txBody>
          <a:bodyPr wrap="square">
            <a:spAutoFit/>
          </a:bodyPr>
          <a:lstStyle/>
          <a:p>
            <a:r>
              <a:rPr lang="en-GB" dirty="0"/>
              <a:t>We have already discussed the importance of the class of ARMA models for representing stationary series. A generalization of this class, which incorporates a wide range of nonstationary series, is provided by the ARIMA processes, i.e., processes that reduce to ARMA processes when differenced finitely many times.</a:t>
            </a:r>
            <a:endParaRPr lang="en-IN" dirty="0"/>
          </a:p>
        </p:txBody>
      </p:sp>
      <p:pic>
        <p:nvPicPr>
          <p:cNvPr id="4" name="Picture 3"/>
          <p:cNvPicPr>
            <a:picLocks noChangeAspect="1"/>
          </p:cNvPicPr>
          <p:nvPr/>
        </p:nvPicPr>
        <p:blipFill>
          <a:blip r:embed="rId2"/>
          <a:stretch>
            <a:fillRect/>
          </a:stretch>
        </p:blipFill>
        <p:spPr>
          <a:xfrm>
            <a:off x="992778" y="1667914"/>
            <a:ext cx="10189028" cy="3348224"/>
          </a:xfrm>
          <a:prstGeom prst="rect">
            <a:avLst/>
          </a:prstGeom>
        </p:spPr>
      </p:pic>
      <p:pic>
        <p:nvPicPr>
          <p:cNvPr id="5" name="Picture 4"/>
          <p:cNvPicPr>
            <a:picLocks noChangeAspect="1"/>
          </p:cNvPicPr>
          <p:nvPr/>
        </p:nvPicPr>
        <p:blipFill>
          <a:blip r:embed="rId3"/>
          <a:stretch>
            <a:fillRect/>
          </a:stretch>
        </p:blipFill>
        <p:spPr>
          <a:xfrm>
            <a:off x="1149531" y="5016139"/>
            <a:ext cx="9797143" cy="770708"/>
          </a:xfrm>
          <a:prstGeom prst="rect">
            <a:avLst/>
          </a:prstGeom>
        </p:spPr>
      </p:pic>
    </p:spTree>
    <p:extLst>
      <p:ext uri="{BB962C8B-B14F-4D97-AF65-F5344CB8AC3E}">
        <p14:creationId xmlns:p14="http://schemas.microsoft.com/office/powerpoint/2010/main" val="6703535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0800000" flipV="1">
            <a:off x="1358536" y="1441105"/>
            <a:ext cx="9392193" cy="2123658"/>
          </a:xfrm>
          <a:prstGeom prst="rect">
            <a:avLst/>
          </a:prstGeom>
        </p:spPr>
        <p:txBody>
          <a:bodyPr wrap="square">
            <a:spAutoFit/>
          </a:bodyPr>
          <a:lstStyle/>
          <a:p>
            <a:r>
              <a:rPr lang="en-GB" sz="2400" b="1" dirty="0"/>
              <a:t>useful for representing data with trend </a:t>
            </a:r>
            <a:r>
              <a:rPr lang="en-GB" sz="2400" b="1" dirty="0" smtClean="0"/>
              <a:t>. </a:t>
            </a:r>
            <a:r>
              <a:rPr lang="en-GB" sz="2400" b="1" dirty="0"/>
              <a:t>It should be noted, however, that ARIMA processes can also be </a:t>
            </a:r>
            <a:r>
              <a:rPr lang="en-GB" sz="2400" b="1" dirty="0" smtClean="0"/>
              <a:t>appropriate </a:t>
            </a:r>
            <a:r>
              <a:rPr lang="en-GB" sz="2400" b="1" dirty="0"/>
              <a:t>for </a:t>
            </a:r>
            <a:r>
              <a:rPr lang="en-GB" sz="2400" b="1" dirty="0" err="1"/>
              <a:t>modeling</a:t>
            </a:r>
            <a:r>
              <a:rPr lang="en-GB" sz="2400" b="1" dirty="0"/>
              <a:t> series with no trend</a:t>
            </a:r>
            <a:r>
              <a:rPr lang="en-GB" sz="2400" b="1" dirty="0" smtClean="0"/>
              <a:t>.</a:t>
            </a:r>
            <a:endParaRPr lang="en-IN" sz="2400" b="1" dirty="0"/>
          </a:p>
          <a:p>
            <a:endParaRPr lang="en-US" sz="2400" b="1" dirty="0" smtClean="0"/>
          </a:p>
          <a:p>
            <a:endParaRPr lang="en-US" b="1" dirty="0"/>
          </a:p>
          <a:p>
            <a:endParaRPr lang="en-IN" dirty="0"/>
          </a:p>
        </p:txBody>
      </p:sp>
      <p:pic>
        <p:nvPicPr>
          <p:cNvPr id="4" name="Picture 3"/>
          <p:cNvPicPr>
            <a:picLocks noChangeAspect="1"/>
          </p:cNvPicPr>
          <p:nvPr/>
        </p:nvPicPr>
        <p:blipFill>
          <a:blip r:embed="rId2"/>
          <a:stretch>
            <a:fillRect/>
          </a:stretch>
        </p:blipFill>
        <p:spPr>
          <a:xfrm>
            <a:off x="2168434" y="2978331"/>
            <a:ext cx="8582297" cy="548638"/>
          </a:xfrm>
          <a:prstGeom prst="rect">
            <a:avLst/>
          </a:prstGeom>
        </p:spPr>
      </p:pic>
      <p:pic>
        <p:nvPicPr>
          <p:cNvPr id="5" name="Picture 4"/>
          <p:cNvPicPr>
            <a:picLocks noChangeAspect="1"/>
          </p:cNvPicPr>
          <p:nvPr/>
        </p:nvPicPr>
        <p:blipFill>
          <a:blip r:embed="rId3"/>
          <a:stretch>
            <a:fillRect/>
          </a:stretch>
        </p:blipFill>
        <p:spPr>
          <a:xfrm>
            <a:off x="1227909" y="3526970"/>
            <a:ext cx="9522822" cy="1737361"/>
          </a:xfrm>
          <a:prstGeom prst="rect">
            <a:avLst/>
          </a:prstGeom>
        </p:spPr>
      </p:pic>
      <p:pic>
        <p:nvPicPr>
          <p:cNvPr id="6" name="Picture 5"/>
          <p:cNvPicPr>
            <a:picLocks noChangeAspect="1"/>
          </p:cNvPicPr>
          <p:nvPr/>
        </p:nvPicPr>
        <p:blipFill>
          <a:blip r:embed="rId4"/>
          <a:stretch>
            <a:fillRect/>
          </a:stretch>
        </p:blipFill>
        <p:spPr>
          <a:xfrm>
            <a:off x="1227909" y="5264331"/>
            <a:ext cx="7367451" cy="783773"/>
          </a:xfrm>
          <a:prstGeom prst="rect">
            <a:avLst/>
          </a:prstGeom>
        </p:spPr>
      </p:pic>
    </p:spTree>
    <p:extLst>
      <p:ext uri="{BB962C8B-B14F-4D97-AF65-F5344CB8AC3E}">
        <p14:creationId xmlns:p14="http://schemas.microsoft.com/office/powerpoint/2010/main" val="4754065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8274" y="731521"/>
            <a:ext cx="9627325" cy="6126479"/>
          </a:xfrm>
          <a:prstGeom prst="rect">
            <a:avLst/>
          </a:prstGeom>
        </p:spPr>
      </p:pic>
    </p:spTree>
    <p:extLst>
      <p:ext uri="{BB962C8B-B14F-4D97-AF65-F5344CB8AC3E}">
        <p14:creationId xmlns:p14="http://schemas.microsoft.com/office/powerpoint/2010/main" val="41374915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1" y="274320"/>
            <a:ext cx="5303520" cy="3879669"/>
          </a:xfrm>
          <a:prstGeom prst="rect">
            <a:avLst/>
          </a:prstGeom>
        </p:spPr>
      </p:pic>
      <p:pic>
        <p:nvPicPr>
          <p:cNvPr id="3" name="Picture 2"/>
          <p:cNvPicPr>
            <a:picLocks noChangeAspect="1"/>
          </p:cNvPicPr>
          <p:nvPr/>
        </p:nvPicPr>
        <p:blipFill>
          <a:blip r:embed="rId3"/>
          <a:stretch>
            <a:fillRect/>
          </a:stretch>
        </p:blipFill>
        <p:spPr>
          <a:xfrm>
            <a:off x="2312126" y="4284617"/>
            <a:ext cx="2416628" cy="1175657"/>
          </a:xfrm>
          <a:prstGeom prst="rect">
            <a:avLst/>
          </a:prstGeom>
        </p:spPr>
      </p:pic>
      <p:pic>
        <p:nvPicPr>
          <p:cNvPr id="4" name="Picture 3"/>
          <p:cNvPicPr>
            <a:picLocks noChangeAspect="1"/>
          </p:cNvPicPr>
          <p:nvPr/>
        </p:nvPicPr>
        <p:blipFill>
          <a:blip r:embed="rId4"/>
          <a:stretch>
            <a:fillRect/>
          </a:stretch>
        </p:blipFill>
        <p:spPr>
          <a:xfrm>
            <a:off x="6439988" y="378824"/>
            <a:ext cx="5264331" cy="3775166"/>
          </a:xfrm>
          <a:prstGeom prst="rect">
            <a:avLst/>
          </a:prstGeom>
        </p:spPr>
      </p:pic>
      <p:pic>
        <p:nvPicPr>
          <p:cNvPr id="5" name="Picture 4"/>
          <p:cNvPicPr>
            <a:picLocks noChangeAspect="1"/>
          </p:cNvPicPr>
          <p:nvPr/>
        </p:nvPicPr>
        <p:blipFill>
          <a:blip r:embed="rId5"/>
          <a:stretch>
            <a:fillRect/>
          </a:stretch>
        </p:blipFill>
        <p:spPr>
          <a:xfrm>
            <a:off x="7929154" y="4153989"/>
            <a:ext cx="2926080" cy="1058091"/>
          </a:xfrm>
          <a:prstGeom prst="rect">
            <a:avLst/>
          </a:prstGeom>
        </p:spPr>
      </p:pic>
    </p:spTree>
    <p:extLst>
      <p:ext uri="{BB962C8B-B14F-4D97-AF65-F5344CB8AC3E}">
        <p14:creationId xmlns:p14="http://schemas.microsoft.com/office/powerpoint/2010/main" val="426913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451" y="209005"/>
            <a:ext cx="7249886" cy="3540035"/>
          </a:xfrm>
          <a:prstGeom prst="rect">
            <a:avLst/>
          </a:prstGeom>
        </p:spPr>
      </p:pic>
      <p:sp>
        <p:nvSpPr>
          <p:cNvPr id="3" name="Rectangle 2"/>
          <p:cNvSpPr/>
          <p:nvPr/>
        </p:nvSpPr>
        <p:spPr>
          <a:xfrm>
            <a:off x="875211" y="3958046"/>
            <a:ext cx="10267406" cy="2118529"/>
          </a:xfrm>
          <a:prstGeom prst="rect">
            <a:avLst/>
          </a:prstGeom>
        </p:spPr>
        <p:txBody>
          <a:bodyPr wrap="square">
            <a:spAutoFit/>
          </a:bodyPr>
          <a:lstStyle/>
          <a:p>
            <a:pPr>
              <a:lnSpc>
                <a:spcPct val="150000"/>
              </a:lnSpc>
            </a:pPr>
            <a:r>
              <a:rPr lang="en-GB" dirty="0">
                <a:solidFill>
                  <a:srgbClr val="767673"/>
                </a:solidFill>
                <a:latin typeface="droid sans"/>
              </a:rPr>
              <a:t>The graph for trade activity by month displays both a seasonal cycle and a long-term trend. There’s a repeating pattern </a:t>
            </a:r>
            <a:r>
              <a:rPr lang="en-GB" i="1" dirty="0">
                <a:solidFill>
                  <a:srgbClr val="767673"/>
                </a:solidFill>
                <a:latin typeface="droid sans"/>
              </a:rPr>
              <a:t>and</a:t>
            </a:r>
            <a:r>
              <a:rPr lang="en-GB" dirty="0">
                <a:solidFill>
                  <a:srgbClr val="767673"/>
                </a:solidFill>
                <a:latin typeface="droid sans"/>
              </a:rPr>
              <a:t> a tendency to increase over time. For these data, our model would need to account for both components.</a:t>
            </a:r>
          </a:p>
          <a:p>
            <a:pPr>
              <a:lnSpc>
                <a:spcPct val="150000"/>
              </a:lnSpc>
            </a:pPr>
            <a:r>
              <a:rPr lang="en-GB" dirty="0">
                <a:solidFill>
                  <a:srgbClr val="767673"/>
                </a:solidFill>
                <a:latin typeface="droid sans"/>
              </a:rPr>
              <a:t>While time series plots are straightforward, they can yield a great deal of information about how a metric changes over time.</a:t>
            </a:r>
            <a:endParaRPr lang="en-GB" b="0" i="0" dirty="0">
              <a:solidFill>
                <a:srgbClr val="767673"/>
              </a:solidFill>
              <a:effectLst/>
              <a:latin typeface="droid sans"/>
            </a:endParaRPr>
          </a:p>
        </p:txBody>
      </p:sp>
    </p:spTree>
    <p:extLst>
      <p:ext uri="{BB962C8B-B14F-4D97-AF65-F5344CB8AC3E}">
        <p14:creationId xmlns:p14="http://schemas.microsoft.com/office/powerpoint/2010/main" val="372141071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7909" y="209007"/>
            <a:ext cx="9535885" cy="6230982"/>
          </a:xfrm>
          <a:prstGeom prst="rect">
            <a:avLst/>
          </a:prstGeom>
        </p:spPr>
      </p:pic>
      <p:pic>
        <p:nvPicPr>
          <p:cNvPr id="3" name="Picture 2"/>
          <p:cNvPicPr>
            <a:picLocks noChangeAspect="1"/>
          </p:cNvPicPr>
          <p:nvPr/>
        </p:nvPicPr>
        <p:blipFill>
          <a:blip r:embed="rId3"/>
          <a:stretch>
            <a:fillRect/>
          </a:stretch>
        </p:blipFill>
        <p:spPr>
          <a:xfrm>
            <a:off x="9679577" y="3119437"/>
            <a:ext cx="1724297" cy="1139054"/>
          </a:xfrm>
          <a:prstGeom prst="rect">
            <a:avLst/>
          </a:prstGeom>
        </p:spPr>
      </p:pic>
    </p:spTree>
    <p:extLst>
      <p:ext uri="{BB962C8B-B14F-4D97-AF65-F5344CB8AC3E}">
        <p14:creationId xmlns:p14="http://schemas.microsoft.com/office/powerpoint/2010/main" val="40209071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66" y="235131"/>
            <a:ext cx="9966960" cy="5891349"/>
          </a:xfrm>
          <a:prstGeom prst="rect">
            <a:avLst/>
          </a:prstGeom>
        </p:spPr>
      </p:pic>
      <p:pic>
        <p:nvPicPr>
          <p:cNvPr id="3" name="Picture 2"/>
          <p:cNvPicPr>
            <a:picLocks noChangeAspect="1"/>
          </p:cNvPicPr>
          <p:nvPr/>
        </p:nvPicPr>
        <p:blipFill>
          <a:blip r:embed="rId3"/>
          <a:stretch>
            <a:fillRect/>
          </a:stretch>
        </p:blipFill>
        <p:spPr>
          <a:xfrm>
            <a:off x="9548948" y="3057525"/>
            <a:ext cx="1867989" cy="1018086"/>
          </a:xfrm>
          <a:prstGeom prst="rect">
            <a:avLst/>
          </a:prstGeom>
        </p:spPr>
      </p:pic>
    </p:spTree>
    <p:extLst>
      <p:ext uri="{BB962C8B-B14F-4D97-AF65-F5344CB8AC3E}">
        <p14:creationId xmlns:p14="http://schemas.microsoft.com/office/powerpoint/2010/main" val="16473992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60320" y="330324"/>
            <a:ext cx="5613355" cy="3784476"/>
          </a:xfrm>
          <a:prstGeom prst="rect">
            <a:avLst/>
          </a:prstGeom>
        </p:spPr>
      </p:pic>
      <p:pic>
        <p:nvPicPr>
          <p:cNvPr id="3" name="Picture 2"/>
          <p:cNvPicPr>
            <a:picLocks noChangeAspect="1"/>
          </p:cNvPicPr>
          <p:nvPr/>
        </p:nvPicPr>
        <p:blipFill>
          <a:blip r:embed="rId3"/>
          <a:stretch>
            <a:fillRect/>
          </a:stretch>
        </p:blipFill>
        <p:spPr>
          <a:xfrm>
            <a:off x="8908868" y="2690949"/>
            <a:ext cx="2312125" cy="953588"/>
          </a:xfrm>
          <a:prstGeom prst="rect">
            <a:avLst/>
          </a:prstGeom>
        </p:spPr>
      </p:pic>
      <p:pic>
        <p:nvPicPr>
          <p:cNvPr id="4" name="Picture 3"/>
          <p:cNvPicPr>
            <a:picLocks noChangeAspect="1"/>
          </p:cNvPicPr>
          <p:nvPr/>
        </p:nvPicPr>
        <p:blipFill>
          <a:blip r:embed="rId4"/>
          <a:stretch>
            <a:fillRect/>
          </a:stretch>
        </p:blipFill>
        <p:spPr>
          <a:xfrm>
            <a:off x="1149531" y="4349931"/>
            <a:ext cx="10071462" cy="2129246"/>
          </a:xfrm>
          <a:prstGeom prst="rect">
            <a:avLst/>
          </a:prstGeom>
        </p:spPr>
      </p:pic>
    </p:spTree>
    <p:extLst>
      <p:ext uri="{BB962C8B-B14F-4D97-AF65-F5344CB8AC3E}">
        <p14:creationId xmlns:p14="http://schemas.microsoft.com/office/powerpoint/2010/main" val="22287383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469" y="483325"/>
            <a:ext cx="10437222" cy="5512525"/>
          </a:xfrm>
          <a:prstGeom prst="rect">
            <a:avLst/>
          </a:prstGeom>
        </p:spPr>
      </p:pic>
    </p:spTree>
    <p:extLst>
      <p:ext uri="{BB962C8B-B14F-4D97-AF65-F5344CB8AC3E}">
        <p14:creationId xmlns:p14="http://schemas.microsoft.com/office/powerpoint/2010/main" val="6823049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5211" y="287383"/>
            <a:ext cx="6919331" cy="461665"/>
          </a:xfrm>
          <a:prstGeom prst="rect">
            <a:avLst/>
          </a:prstGeom>
        </p:spPr>
        <p:txBody>
          <a:bodyPr wrap="square">
            <a:spAutoFit/>
          </a:bodyPr>
          <a:lstStyle/>
          <a:p>
            <a:r>
              <a:rPr lang="en-IN" sz="2400" b="1" dirty="0"/>
              <a:t>Forecasting Stationary Time Series</a:t>
            </a:r>
          </a:p>
        </p:txBody>
      </p:sp>
      <p:pic>
        <p:nvPicPr>
          <p:cNvPr id="3" name="Picture 2"/>
          <p:cNvPicPr>
            <a:picLocks noChangeAspect="1"/>
          </p:cNvPicPr>
          <p:nvPr/>
        </p:nvPicPr>
        <p:blipFill>
          <a:blip r:embed="rId2"/>
          <a:stretch>
            <a:fillRect/>
          </a:stretch>
        </p:blipFill>
        <p:spPr>
          <a:xfrm>
            <a:off x="875212" y="749048"/>
            <a:ext cx="10280468" cy="2999992"/>
          </a:xfrm>
          <a:prstGeom prst="rect">
            <a:avLst/>
          </a:prstGeom>
        </p:spPr>
      </p:pic>
      <p:pic>
        <p:nvPicPr>
          <p:cNvPr id="4" name="Picture 3"/>
          <p:cNvPicPr>
            <a:picLocks noChangeAspect="1"/>
          </p:cNvPicPr>
          <p:nvPr/>
        </p:nvPicPr>
        <p:blipFill>
          <a:blip r:embed="rId3"/>
          <a:stretch>
            <a:fillRect/>
          </a:stretch>
        </p:blipFill>
        <p:spPr>
          <a:xfrm>
            <a:off x="875211" y="3435530"/>
            <a:ext cx="10280469" cy="3213464"/>
          </a:xfrm>
          <a:prstGeom prst="rect">
            <a:avLst/>
          </a:prstGeom>
        </p:spPr>
      </p:pic>
    </p:spTree>
    <p:extLst>
      <p:ext uri="{BB962C8B-B14F-4D97-AF65-F5344CB8AC3E}">
        <p14:creationId xmlns:p14="http://schemas.microsoft.com/office/powerpoint/2010/main" val="19772422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2150" y="274321"/>
            <a:ext cx="10437222" cy="6296296"/>
          </a:xfrm>
          <a:prstGeom prst="rect">
            <a:avLst/>
          </a:prstGeom>
        </p:spPr>
      </p:pic>
    </p:spTree>
    <p:extLst>
      <p:ext uri="{BB962C8B-B14F-4D97-AF65-F5344CB8AC3E}">
        <p14:creationId xmlns:p14="http://schemas.microsoft.com/office/powerpoint/2010/main" val="5201564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2" y="352698"/>
            <a:ext cx="10202092" cy="2690948"/>
          </a:xfrm>
          <a:prstGeom prst="rect">
            <a:avLst/>
          </a:prstGeom>
        </p:spPr>
      </p:pic>
      <p:pic>
        <p:nvPicPr>
          <p:cNvPr id="3" name="Picture 2"/>
          <p:cNvPicPr>
            <a:picLocks noChangeAspect="1"/>
          </p:cNvPicPr>
          <p:nvPr/>
        </p:nvPicPr>
        <p:blipFill>
          <a:blip r:embed="rId3"/>
          <a:stretch>
            <a:fillRect/>
          </a:stretch>
        </p:blipFill>
        <p:spPr>
          <a:xfrm>
            <a:off x="783772" y="2847703"/>
            <a:ext cx="10345782" cy="3722914"/>
          </a:xfrm>
          <a:prstGeom prst="rect">
            <a:avLst/>
          </a:prstGeom>
        </p:spPr>
      </p:pic>
    </p:spTree>
    <p:extLst>
      <p:ext uri="{BB962C8B-B14F-4D97-AF65-F5344CB8AC3E}">
        <p14:creationId xmlns:p14="http://schemas.microsoft.com/office/powerpoint/2010/main" val="39075487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349" y="470263"/>
            <a:ext cx="9575074" cy="5172891"/>
          </a:xfrm>
          <a:prstGeom prst="rect">
            <a:avLst/>
          </a:prstGeom>
        </p:spPr>
      </p:pic>
    </p:spTree>
    <p:extLst>
      <p:ext uri="{BB962C8B-B14F-4D97-AF65-F5344CB8AC3E}">
        <p14:creationId xmlns:p14="http://schemas.microsoft.com/office/powerpoint/2010/main" val="9191411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8091" y="261257"/>
            <a:ext cx="5786191" cy="369332"/>
          </a:xfrm>
          <a:prstGeom prst="rect">
            <a:avLst/>
          </a:prstGeom>
        </p:spPr>
        <p:txBody>
          <a:bodyPr wrap="square">
            <a:spAutoFit/>
          </a:bodyPr>
          <a:lstStyle/>
          <a:p>
            <a:r>
              <a:rPr lang="en-IN" dirty="0"/>
              <a:t>Example 2.5.1</a:t>
            </a:r>
          </a:p>
        </p:txBody>
      </p:sp>
      <p:pic>
        <p:nvPicPr>
          <p:cNvPr id="3" name="Picture 2"/>
          <p:cNvPicPr>
            <a:picLocks noChangeAspect="1"/>
          </p:cNvPicPr>
          <p:nvPr/>
        </p:nvPicPr>
        <p:blipFill>
          <a:blip r:embed="rId2"/>
          <a:stretch>
            <a:fillRect/>
          </a:stretch>
        </p:blipFill>
        <p:spPr>
          <a:xfrm>
            <a:off x="914400" y="770710"/>
            <a:ext cx="10319657" cy="2612570"/>
          </a:xfrm>
          <a:prstGeom prst="rect">
            <a:avLst/>
          </a:prstGeom>
        </p:spPr>
      </p:pic>
      <p:pic>
        <p:nvPicPr>
          <p:cNvPr id="4" name="Picture 3"/>
          <p:cNvPicPr>
            <a:picLocks noChangeAspect="1"/>
          </p:cNvPicPr>
          <p:nvPr/>
        </p:nvPicPr>
        <p:blipFill>
          <a:blip r:embed="rId3"/>
          <a:stretch>
            <a:fillRect/>
          </a:stretch>
        </p:blipFill>
        <p:spPr>
          <a:xfrm>
            <a:off x="796834" y="3523400"/>
            <a:ext cx="10332720" cy="2629206"/>
          </a:xfrm>
          <a:prstGeom prst="rect">
            <a:avLst/>
          </a:prstGeom>
        </p:spPr>
      </p:pic>
    </p:spTree>
    <p:extLst>
      <p:ext uri="{BB962C8B-B14F-4D97-AF65-F5344CB8AC3E}">
        <p14:creationId xmlns:p14="http://schemas.microsoft.com/office/powerpoint/2010/main" val="1107762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522514"/>
            <a:ext cx="10907485" cy="5695405"/>
          </a:xfrm>
          <a:prstGeom prst="rect">
            <a:avLst/>
          </a:prstGeom>
        </p:spPr>
      </p:pic>
    </p:spTree>
    <p:extLst>
      <p:ext uri="{BB962C8B-B14F-4D97-AF65-F5344CB8AC3E}">
        <p14:creationId xmlns:p14="http://schemas.microsoft.com/office/powerpoint/2010/main" val="161206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8" y="375034"/>
            <a:ext cx="11090365" cy="5909310"/>
          </a:xfrm>
          <a:prstGeom prst="rect">
            <a:avLst/>
          </a:prstGeom>
        </p:spPr>
        <p:txBody>
          <a:bodyPr wrap="square">
            <a:spAutoFit/>
          </a:bodyPr>
          <a:lstStyle/>
          <a:p>
            <a:pPr algn="just">
              <a:lnSpc>
                <a:spcPct val="150000"/>
              </a:lnSpc>
            </a:pPr>
            <a:r>
              <a:rPr lang="en-GB" dirty="0" smtClean="0">
                <a:solidFill>
                  <a:srgbClr val="282829"/>
                </a:solidFill>
                <a:latin typeface="-apple-system"/>
              </a:rPr>
              <a:t>Generally, </a:t>
            </a:r>
            <a:r>
              <a:rPr lang="en-GB" dirty="0">
                <a:solidFill>
                  <a:srgbClr val="282829"/>
                </a:solidFill>
                <a:latin typeface="-apple-system"/>
              </a:rPr>
              <a:t>data sets could be of 4 main grades:</a:t>
            </a:r>
          </a:p>
          <a:p>
            <a:pPr algn="just">
              <a:lnSpc>
                <a:spcPct val="150000"/>
              </a:lnSpc>
              <a:buFont typeface="Arial" panose="020B0604020202020204" pitchFamily="34" charset="0"/>
              <a:buChar char="•"/>
            </a:pPr>
            <a:r>
              <a:rPr lang="en-GB" dirty="0">
                <a:solidFill>
                  <a:srgbClr val="282829"/>
                </a:solidFill>
                <a:latin typeface="-apple-system"/>
              </a:rPr>
              <a:t>time series data, a set of observations on the values that a variable takes at different times, used for temporal measurements, forecasting trend</a:t>
            </a:r>
          </a:p>
          <a:p>
            <a:pPr algn="just">
              <a:lnSpc>
                <a:spcPct val="150000"/>
              </a:lnSpc>
              <a:buFont typeface="Arial" panose="020B0604020202020204" pitchFamily="34" charset="0"/>
              <a:buChar char="•"/>
            </a:pPr>
            <a:r>
              <a:rPr lang="en-GB" dirty="0">
                <a:solidFill>
                  <a:srgbClr val="282829"/>
                </a:solidFill>
                <a:latin typeface="-apple-system"/>
              </a:rPr>
              <a:t>spatial data where the observations typically relate to geographical locations</a:t>
            </a:r>
          </a:p>
          <a:p>
            <a:pPr algn="just">
              <a:lnSpc>
                <a:spcPct val="150000"/>
              </a:lnSpc>
              <a:buFont typeface="Arial" panose="020B0604020202020204" pitchFamily="34" charset="0"/>
              <a:buChar char="•"/>
            </a:pPr>
            <a:r>
              <a:rPr lang="en-GB" dirty="0">
                <a:solidFill>
                  <a:srgbClr val="282829"/>
                </a:solidFill>
                <a:latin typeface="-apple-system"/>
              </a:rPr>
              <a:t>cross-sectional data, data of one or more variables, collected at the same point in time, as </a:t>
            </a:r>
            <a:r>
              <a:rPr lang="en-GB" dirty="0" err="1">
                <a:solidFill>
                  <a:srgbClr val="282829"/>
                </a:solidFill>
                <a:latin typeface="-apple-system"/>
              </a:rPr>
              <a:t>analyzing</a:t>
            </a:r>
            <a:r>
              <a:rPr lang="en-GB" dirty="0">
                <a:solidFill>
                  <a:srgbClr val="282829"/>
                </a:solidFill>
                <a:latin typeface="-apple-system"/>
              </a:rPr>
              <a:t> data from a population, or a representative subset, </a:t>
            </a:r>
            <a:r>
              <a:rPr lang="en-GB" i="1" dirty="0">
                <a:solidFill>
                  <a:srgbClr val="282829"/>
                </a:solidFill>
                <a:latin typeface="-apple-system"/>
              </a:rPr>
              <a:t>at a specific point in time</a:t>
            </a:r>
            <a:endParaRPr lang="en-GB" dirty="0">
              <a:solidFill>
                <a:srgbClr val="282829"/>
              </a:solidFill>
              <a:latin typeface="-apple-system"/>
            </a:endParaRPr>
          </a:p>
          <a:p>
            <a:pPr algn="just">
              <a:lnSpc>
                <a:spcPct val="150000"/>
              </a:lnSpc>
              <a:buFont typeface="Arial" panose="020B0604020202020204" pitchFamily="34" charset="0"/>
              <a:buChar char="•"/>
            </a:pPr>
            <a:r>
              <a:rPr lang="en-GB" dirty="0">
                <a:solidFill>
                  <a:srgbClr val="282829"/>
                </a:solidFill>
                <a:latin typeface="-apple-system"/>
              </a:rPr>
              <a:t>longitudinal or panel data, observations of multiple phenomena over multiple time periods for the same data units; involves repeated observations of the same variables (e.g., people) over periods of time; can prove cause and effect, but time-consuming and </a:t>
            </a:r>
            <a:r>
              <a:rPr lang="en-GB" dirty="0" smtClean="0">
                <a:solidFill>
                  <a:srgbClr val="282829"/>
                </a:solidFill>
                <a:latin typeface="-apple-system"/>
              </a:rPr>
              <a:t>expensive</a:t>
            </a:r>
          </a:p>
          <a:p>
            <a:pPr algn="just">
              <a:lnSpc>
                <a:spcPct val="150000"/>
              </a:lnSpc>
            </a:pPr>
            <a:endParaRPr lang="en-GB" dirty="0">
              <a:solidFill>
                <a:srgbClr val="282829"/>
              </a:solidFill>
              <a:latin typeface="-apple-system"/>
            </a:endParaRPr>
          </a:p>
          <a:p>
            <a:pPr algn="just">
              <a:lnSpc>
                <a:spcPct val="150000"/>
              </a:lnSpc>
            </a:pPr>
            <a:r>
              <a:rPr lang="en-GB" dirty="0">
                <a:solidFill>
                  <a:srgbClr val="282829"/>
                </a:solidFill>
                <a:latin typeface="-apple-system"/>
              </a:rPr>
              <a:t>A time series is a series of data points indexed (or listed or graphed or plotted via run charts (a temporal line chart)) in time order; a sequence taken at successive equally spaced points in time; a sequence of discrete-time data, </a:t>
            </a:r>
            <a:r>
              <a:rPr lang="en-GB" dirty="0" err="1">
                <a:solidFill>
                  <a:srgbClr val="282829"/>
                </a:solidFill>
                <a:latin typeface="-apple-system"/>
              </a:rPr>
              <a:t>eg</a:t>
            </a:r>
            <a:r>
              <a:rPr lang="en-GB" dirty="0">
                <a:solidFill>
                  <a:srgbClr val="282829"/>
                </a:solidFill>
                <a:latin typeface="-apple-system"/>
              </a:rPr>
              <a:t>, letters and words, seasonal precipitation, heights of ocean tides, counts of sunspots, the Dow Jones Industrial Average, etc.</a:t>
            </a:r>
            <a:endParaRPr lang="en-GB" b="0" i="0" dirty="0">
              <a:solidFill>
                <a:srgbClr val="282829"/>
              </a:solidFill>
              <a:effectLst/>
              <a:latin typeface="-apple-system"/>
            </a:endParaRPr>
          </a:p>
        </p:txBody>
      </p:sp>
    </p:spTree>
    <p:extLst>
      <p:ext uri="{BB962C8B-B14F-4D97-AF65-F5344CB8AC3E}">
        <p14:creationId xmlns:p14="http://schemas.microsoft.com/office/powerpoint/2010/main" val="3524609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6651" y="561703"/>
            <a:ext cx="6801666" cy="369332"/>
          </a:xfrm>
          <a:prstGeom prst="rect">
            <a:avLst/>
          </a:prstGeom>
        </p:spPr>
        <p:txBody>
          <a:bodyPr wrap="square">
            <a:spAutoFit/>
          </a:bodyPr>
          <a:lstStyle/>
          <a:p>
            <a:r>
              <a:rPr lang="en-IN" b="1" dirty="0"/>
              <a:t>Objectives of Time Series </a:t>
            </a:r>
            <a:r>
              <a:rPr lang="en-IN" b="1" dirty="0" smtClean="0"/>
              <a:t>Analysis ( Unemployment data)</a:t>
            </a:r>
            <a:endParaRPr lang="en-IN" b="1" dirty="0"/>
          </a:p>
        </p:txBody>
      </p:sp>
      <p:pic>
        <p:nvPicPr>
          <p:cNvPr id="4" name="Picture 3"/>
          <p:cNvPicPr>
            <a:picLocks noChangeAspect="1"/>
          </p:cNvPicPr>
          <p:nvPr/>
        </p:nvPicPr>
        <p:blipFill>
          <a:blip r:embed="rId2"/>
          <a:stretch>
            <a:fillRect/>
          </a:stretch>
        </p:blipFill>
        <p:spPr>
          <a:xfrm>
            <a:off x="496388" y="1776547"/>
            <a:ext cx="5812973" cy="3722369"/>
          </a:xfrm>
          <a:prstGeom prst="rect">
            <a:avLst/>
          </a:prstGeom>
        </p:spPr>
      </p:pic>
      <p:sp>
        <p:nvSpPr>
          <p:cNvPr id="5" name="Rectangle 4"/>
          <p:cNvSpPr/>
          <p:nvPr/>
        </p:nvSpPr>
        <p:spPr>
          <a:xfrm>
            <a:off x="1998618" y="1188720"/>
            <a:ext cx="5156198" cy="369332"/>
          </a:xfrm>
          <a:prstGeom prst="rect">
            <a:avLst/>
          </a:prstGeom>
        </p:spPr>
        <p:txBody>
          <a:bodyPr wrap="square">
            <a:spAutoFit/>
          </a:bodyPr>
          <a:lstStyle/>
          <a:p>
            <a:r>
              <a:rPr lang="en-IN" dirty="0"/>
              <a:t>Unemployment data</a:t>
            </a:r>
          </a:p>
        </p:txBody>
      </p:sp>
      <p:sp>
        <p:nvSpPr>
          <p:cNvPr id="6" name="Rectangle 5"/>
          <p:cNvSpPr/>
          <p:nvPr/>
        </p:nvSpPr>
        <p:spPr>
          <a:xfrm>
            <a:off x="8190411" y="1280160"/>
            <a:ext cx="940526" cy="369332"/>
          </a:xfrm>
          <a:prstGeom prst="rect">
            <a:avLst/>
          </a:prstGeom>
        </p:spPr>
        <p:txBody>
          <a:bodyPr wrap="square">
            <a:spAutoFit/>
          </a:bodyPr>
          <a:lstStyle/>
          <a:p>
            <a:r>
              <a:rPr lang="en-IN" dirty="0"/>
              <a:t>Trend</a:t>
            </a:r>
          </a:p>
        </p:txBody>
      </p:sp>
      <p:pic>
        <p:nvPicPr>
          <p:cNvPr id="7" name="Picture 6"/>
          <p:cNvPicPr>
            <a:picLocks noChangeAspect="1"/>
          </p:cNvPicPr>
          <p:nvPr/>
        </p:nvPicPr>
        <p:blipFill>
          <a:blip r:embed="rId3"/>
          <a:stretch>
            <a:fillRect/>
          </a:stretch>
        </p:blipFill>
        <p:spPr>
          <a:xfrm>
            <a:off x="7289074" y="2312126"/>
            <a:ext cx="4049486" cy="3278777"/>
          </a:xfrm>
          <a:prstGeom prst="rect">
            <a:avLst/>
          </a:prstGeom>
        </p:spPr>
      </p:pic>
    </p:spTree>
    <p:extLst>
      <p:ext uri="{BB962C8B-B14F-4D97-AF65-F5344CB8AC3E}">
        <p14:creationId xmlns:p14="http://schemas.microsoft.com/office/powerpoint/2010/main" val="8193910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1966" y="182880"/>
            <a:ext cx="10398034" cy="5603965"/>
          </a:xfrm>
          <a:prstGeom prst="rect">
            <a:avLst/>
          </a:prstGeom>
        </p:spPr>
      </p:pic>
      <p:sp>
        <p:nvSpPr>
          <p:cNvPr id="4" name="Rectangle 3"/>
          <p:cNvSpPr/>
          <p:nvPr/>
        </p:nvSpPr>
        <p:spPr>
          <a:xfrm>
            <a:off x="1201783" y="5786845"/>
            <a:ext cx="6198196" cy="369332"/>
          </a:xfrm>
          <a:prstGeom prst="rect">
            <a:avLst/>
          </a:prstGeom>
        </p:spPr>
        <p:txBody>
          <a:bodyPr wrap="square">
            <a:spAutoFit/>
          </a:bodyPr>
          <a:lstStyle/>
          <a:p>
            <a:r>
              <a:rPr lang="en-IN" dirty="0"/>
              <a:t>stationary process (6.1.3).</a:t>
            </a:r>
          </a:p>
        </p:txBody>
      </p:sp>
    </p:spTree>
    <p:extLst>
      <p:ext uri="{BB962C8B-B14F-4D97-AF65-F5344CB8AC3E}">
        <p14:creationId xmlns:p14="http://schemas.microsoft.com/office/powerpoint/2010/main" val="20493564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018" y="326571"/>
            <a:ext cx="6614232" cy="461665"/>
          </a:xfrm>
          <a:prstGeom prst="rect">
            <a:avLst/>
          </a:prstGeom>
        </p:spPr>
        <p:txBody>
          <a:bodyPr wrap="square">
            <a:spAutoFit/>
          </a:bodyPr>
          <a:lstStyle/>
          <a:p>
            <a:r>
              <a:rPr lang="en-IN" sz="2400" b="1" dirty="0"/>
              <a:t>Vector AR (VAR) Series</a:t>
            </a:r>
          </a:p>
        </p:txBody>
      </p:sp>
      <p:pic>
        <p:nvPicPr>
          <p:cNvPr id="3" name="Picture 2"/>
          <p:cNvPicPr>
            <a:picLocks noChangeAspect="1"/>
          </p:cNvPicPr>
          <p:nvPr/>
        </p:nvPicPr>
        <p:blipFill>
          <a:blip r:embed="rId2"/>
          <a:stretch>
            <a:fillRect/>
          </a:stretch>
        </p:blipFill>
        <p:spPr>
          <a:xfrm>
            <a:off x="1123407" y="1005840"/>
            <a:ext cx="9927770" cy="5212079"/>
          </a:xfrm>
          <a:prstGeom prst="rect">
            <a:avLst/>
          </a:prstGeom>
        </p:spPr>
      </p:pic>
    </p:spTree>
    <p:extLst>
      <p:ext uri="{BB962C8B-B14F-4D97-AF65-F5344CB8AC3E}">
        <p14:creationId xmlns:p14="http://schemas.microsoft.com/office/powerpoint/2010/main" val="2215444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8904" y="483326"/>
            <a:ext cx="5796396" cy="461665"/>
          </a:xfrm>
          <a:prstGeom prst="rect">
            <a:avLst/>
          </a:prstGeom>
        </p:spPr>
        <p:txBody>
          <a:bodyPr wrap="square">
            <a:spAutoFit/>
          </a:bodyPr>
          <a:lstStyle/>
          <a:p>
            <a:r>
              <a:rPr lang="en-IN" sz="2400" b="1" dirty="0"/>
              <a:t>VAR(p) Series</a:t>
            </a:r>
          </a:p>
        </p:txBody>
      </p:sp>
      <p:pic>
        <p:nvPicPr>
          <p:cNvPr id="3" name="Picture 2"/>
          <p:cNvPicPr>
            <a:picLocks noChangeAspect="1"/>
          </p:cNvPicPr>
          <p:nvPr/>
        </p:nvPicPr>
        <p:blipFill>
          <a:blip r:embed="rId2"/>
          <a:stretch>
            <a:fillRect/>
          </a:stretch>
        </p:blipFill>
        <p:spPr>
          <a:xfrm>
            <a:off x="1018903" y="1045029"/>
            <a:ext cx="9980023" cy="5212081"/>
          </a:xfrm>
          <a:prstGeom prst="rect">
            <a:avLst/>
          </a:prstGeom>
        </p:spPr>
      </p:pic>
    </p:spTree>
    <p:extLst>
      <p:ext uri="{BB962C8B-B14F-4D97-AF65-F5344CB8AC3E}">
        <p14:creationId xmlns:p14="http://schemas.microsoft.com/office/powerpoint/2010/main" val="33388307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349" y="653143"/>
            <a:ext cx="8961120" cy="5486400"/>
          </a:xfrm>
          <a:prstGeom prst="rect">
            <a:avLst/>
          </a:prstGeom>
        </p:spPr>
      </p:pic>
    </p:spTree>
    <p:extLst>
      <p:ext uri="{BB962C8B-B14F-4D97-AF65-F5344CB8AC3E}">
        <p14:creationId xmlns:p14="http://schemas.microsoft.com/office/powerpoint/2010/main" val="17420237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725" y="574767"/>
            <a:ext cx="9157064" cy="5277394"/>
          </a:xfrm>
          <a:prstGeom prst="rect">
            <a:avLst/>
          </a:prstGeom>
        </p:spPr>
      </p:pic>
    </p:spTree>
    <p:extLst>
      <p:ext uri="{BB962C8B-B14F-4D97-AF65-F5344CB8AC3E}">
        <p14:creationId xmlns:p14="http://schemas.microsoft.com/office/powerpoint/2010/main" val="11211068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4" y="770709"/>
            <a:ext cx="9901646" cy="5381897"/>
          </a:xfrm>
          <a:prstGeom prst="rect">
            <a:avLst/>
          </a:prstGeom>
        </p:spPr>
      </p:pic>
      <p:sp>
        <p:nvSpPr>
          <p:cNvPr id="3" name="Rectangle 2"/>
          <p:cNvSpPr/>
          <p:nvPr/>
        </p:nvSpPr>
        <p:spPr>
          <a:xfrm>
            <a:off x="888274" y="233345"/>
            <a:ext cx="2449773" cy="461665"/>
          </a:xfrm>
          <a:prstGeom prst="rect">
            <a:avLst/>
          </a:prstGeom>
        </p:spPr>
        <p:txBody>
          <a:bodyPr wrap="none">
            <a:spAutoFit/>
          </a:bodyPr>
          <a:lstStyle/>
          <a:p>
            <a:r>
              <a:rPr lang="en-IN" sz="2400" b="1" dirty="0"/>
              <a:t>Model Estimation</a:t>
            </a:r>
          </a:p>
        </p:txBody>
      </p:sp>
    </p:spTree>
    <p:extLst>
      <p:ext uri="{BB962C8B-B14F-4D97-AF65-F5344CB8AC3E}">
        <p14:creationId xmlns:p14="http://schemas.microsoft.com/office/powerpoint/2010/main" val="3799917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589" y="378823"/>
            <a:ext cx="5724461" cy="461665"/>
          </a:xfrm>
          <a:prstGeom prst="rect">
            <a:avLst/>
          </a:prstGeom>
        </p:spPr>
        <p:txBody>
          <a:bodyPr wrap="square">
            <a:spAutoFit/>
          </a:bodyPr>
          <a:lstStyle/>
          <a:p>
            <a:r>
              <a:rPr lang="en-IN" sz="2400" b="1" dirty="0"/>
              <a:t>QMLE of P</a:t>
            </a:r>
          </a:p>
        </p:txBody>
      </p:sp>
      <p:pic>
        <p:nvPicPr>
          <p:cNvPr id="3" name="Picture 2"/>
          <p:cNvPicPr>
            <a:picLocks noChangeAspect="1"/>
          </p:cNvPicPr>
          <p:nvPr/>
        </p:nvPicPr>
        <p:blipFill>
          <a:blip r:embed="rId2"/>
          <a:stretch>
            <a:fillRect/>
          </a:stretch>
        </p:blipFill>
        <p:spPr>
          <a:xfrm>
            <a:off x="1045029" y="1018903"/>
            <a:ext cx="9692640" cy="5055325"/>
          </a:xfrm>
          <a:prstGeom prst="rect">
            <a:avLst/>
          </a:prstGeom>
        </p:spPr>
      </p:pic>
    </p:spTree>
    <p:extLst>
      <p:ext uri="{BB962C8B-B14F-4D97-AF65-F5344CB8AC3E}">
        <p14:creationId xmlns:p14="http://schemas.microsoft.com/office/powerpoint/2010/main" val="36358788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0343" y="404949"/>
            <a:ext cx="9797143" cy="6021977"/>
          </a:xfrm>
          <a:prstGeom prst="rect">
            <a:avLst/>
          </a:prstGeom>
        </p:spPr>
      </p:pic>
    </p:spTree>
    <p:extLst>
      <p:ext uri="{BB962C8B-B14F-4D97-AF65-F5344CB8AC3E}">
        <p14:creationId xmlns:p14="http://schemas.microsoft.com/office/powerpoint/2010/main" val="16319260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444137"/>
            <a:ext cx="5900929" cy="461665"/>
          </a:xfrm>
          <a:prstGeom prst="rect">
            <a:avLst/>
          </a:prstGeom>
        </p:spPr>
        <p:txBody>
          <a:bodyPr wrap="square">
            <a:spAutoFit/>
          </a:bodyPr>
          <a:lstStyle/>
          <a:p>
            <a:r>
              <a:rPr lang="en-IN" sz="2400" b="1" dirty="0"/>
              <a:t>QMLE of </a:t>
            </a:r>
            <a:r>
              <a:rPr lang="el-GR" sz="2400" b="1" dirty="0"/>
              <a:t>Σ</a:t>
            </a:r>
            <a:endParaRPr lang="en-IN" sz="2400" b="1" dirty="0"/>
          </a:p>
        </p:txBody>
      </p:sp>
      <p:pic>
        <p:nvPicPr>
          <p:cNvPr id="3" name="Picture 2"/>
          <p:cNvPicPr>
            <a:picLocks noChangeAspect="1"/>
          </p:cNvPicPr>
          <p:nvPr/>
        </p:nvPicPr>
        <p:blipFill>
          <a:blip r:embed="rId2"/>
          <a:stretch>
            <a:fillRect/>
          </a:stretch>
        </p:blipFill>
        <p:spPr>
          <a:xfrm>
            <a:off x="1188720" y="1175658"/>
            <a:ext cx="10110650" cy="5003074"/>
          </a:xfrm>
          <a:prstGeom prst="rect">
            <a:avLst/>
          </a:prstGeom>
        </p:spPr>
      </p:pic>
    </p:spTree>
    <p:extLst>
      <p:ext uri="{BB962C8B-B14F-4D97-AF65-F5344CB8AC3E}">
        <p14:creationId xmlns:p14="http://schemas.microsoft.com/office/powerpoint/2010/main" val="35504808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274320"/>
            <a:ext cx="6702994" cy="461665"/>
          </a:xfrm>
          <a:prstGeom prst="rect">
            <a:avLst/>
          </a:prstGeom>
        </p:spPr>
        <p:txBody>
          <a:bodyPr wrap="square">
            <a:spAutoFit/>
          </a:bodyPr>
          <a:lstStyle/>
          <a:p>
            <a:r>
              <a:rPr lang="en-IN" sz="2400" b="1" dirty="0"/>
              <a:t>Asymptotic Properties</a:t>
            </a:r>
          </a:p>
        </p:txBody>
      </p:sp>
      <p:pic>
        <p:nvPicPr>
          <p:cNvPr id="3" name="Picture 2"/>
          <p:cNvPicPr>
            <a:picLocks noChangeAspect="1"/>
          </p:cNvPicPr>
          <p:nvPr/>
        </p:nvPicPr>
        <p:blipFill>
          <a:blip r:embed="rId2"/>
          <a:stretch>
            <a:fillRect/>
          </a:stretch>
        </p:blipFill>
        <p:spPr>
          <a:xfrm>
            <a:off x="705395" y="953588"/>
            <a:ext cx="10019212" cy="4807132"/>
          </a:xfrm>
          <a:prstGeom prst="rect">
            <a:avLst/>
          </a:prstGeom>
        </p:spPr>
      </p:pic>
    </p:spTree>
    <p:extLst>
      <p:ext uri="{BB962C8B-B14F-4D97-AF65-F5344CB8AC3E}">
        <p14:creationId xmlns:p14="http://schemas.microsoft.com/office/powerpoint/2010/main" val="2366481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0161" y="1123406"/>
            <a:ext cx="3043646" cy="369332"/>
          </a:xfrm>
          <a:prstGeom prst="rect">
            <a:avLst/>
          </a:prstGeom>
        </p:spPr>
        <p:txBody>
          <a:bodyPr wrap="square">
            <a:spAutoFit/>
          </a:bodyPr>
          <a:lstStyle/>
          <a:p>
            <a:r>
              <a:rPr lang="en-IN" dirty="0"/>
              <a:t>Trend plus seasonal variation</a:t>
            </a:r>
          </a:p>
        </p:txBody>
      </p:sp>
      <p:pic>
        <p:nvPicPr>
          <p:cNvPr id="4" name="Picture 3"/>
          <p:cNvPicPr>
            <a:picLocks noChangeAspect="1"/>
          </p:cNvPicPr>
          <p:nvPr/>
        </p:nvPicPr>
        <p:blipFill>
          <a:blip r:embed="rId2"/>
          <a:stretch>
            <a:fillRect/>
          </a:stretch>
        </p:blipFill>
        <p:spPr>
          <a:xfrm>
            <a:off x="535578" y="1662112"/>
            <a:ext cx="5551714" cy="3533775"/>
          </a:xfrm>
          <a:prstGeom prst="rect">
            <a:avLst/>
          </a:prstGeom>
        </p:spPr>
      </p:pic>
      <p:sp>
        <p:nvSpPr>
          <p:cNvPr id="5" name="Rectangle 4"/>
          <p:cNvSpPr/>
          <p:nvPr/>
        </p:nvSpPr>
        <p:spPr>
          <a:xfrm>
            <a:off x="8294913" y="940526"/>
            <a:ext cx="3213463" cy="369332"/>
          </a:xfrm>
          <a:prstGeom prst="rect">
            <a:avLst/>
          </a:prstGeom>
        </p:spPr>
        <p:txBody>
          <a:bodyPr wrap="square">
            <a:spAutoFit/>
          </a:bodyPr>
          <a:lstStyle/>
          <a:p>
            <a:r>
              <a:rPr lang="en-IN" dirty="0"/>
              <a:t>Residuals</a:t>
            </a:r>
          </a:p>
        </p:txBody>
      </p:sp>
      <p:pic>
        <p:nvPicPr>
          <p:cNvPr id="6" name="Picture 5"/>
          <p:cNvPicPr>
            <a:picLocks noChangeAspect="1"/>
          </p:cNvPicPr>
          <p:nvPr/>
        </p:nvPicPr>
        <p:blipFill>
          <a:blip r:embed="rId3"/>
          <a:stretch>
            <a:fillRect/>
          </a:stretch>
        </p:blipFill>
        <p:spPr>
          <a:xfrm>
            <a:off x="6439988" y="1690687"/>
            <a:ext cx="5068387" cy="3476625"/>
          </a:xfrm>
          <a:prstGeom prst="rect">
            <a:avLst/>
          </a:prstGeom>
        </p:spPr>
      </p:pic>
    </p:spTree>
    <p:extLst>
      <p:ext uri="{BB962C8B-B14F-4D97-AF65-F5344CB8AC3E}">
        <p14:creationId xmlns:p14="http://schemas.microsoft.com/office/powerpoint/2010/main" val="167778174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0080" y="365760"/>
            <a:ext cx="6903175" cy="461665"/>
          </a:xfrm>
          <a:prstGeom prst="rect">
            <a:avLst/>
          </a:prstGeom>
        </p:spPr>
        <p:txBody>
          <a:bodyPr wrap="square">
            <a:spAutoFit/>
          </a:bodyPr>
          <a:lstStyle/>
          <a:p>
            <a:r>
              <a:rPr lang="en-IN" sz="2400" b="1" dirty="0" smtClean="0"/>
              <a:t>Impulse Response </a:t>
            </a:r>
            <a:r>
              <a:rPr lang="en-IN" sz="2400" b="1" dirty="0"/>
              <a:t>Functions </a:t>
            </a:r>
          </a:p>
        </p:txBody>
      </p:sp>
      <p:pic>
        <p:nvPicPr>
          <p:cNvPr id="3" name="Picture 2"/>
          <p:cNvPicPr>
            <a:picLocks noChangeAspect="1"/>
          </p:cNvPicPr>
          <p:nvPr/>
        </p:nvPicPr>
        <p:blipFill>
          <a:blip r:embed="rId2"/>
          <a:stretch>
            <a:fillRect/>
          </a:stretch>
        </p:blipFill>
        <p:spPr>
          <a:xfrm>
            <a:off x="1254034" y="1149531"/>
            <a:ext cx="9601200" cy="4807132"/>
          </a:xfrm>
          <a:prstGeom prst="rect">
            <a:avLst/>
          </a:prstGeom>
        </p:spPr>
      </p:pic>
    </p:spTree>
    <p:extLst>
      <p:ext uri="{BB962C8B-B14F-4D97-AF65-F5344CB8AC3E}">
        <p14:creationId xmlns:p14="http://schemas.microsoft.com/office/powerpoint/2010/main" val="39195734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3326" y="274321"/>
            <a:ext cx="7326637" cy="461665"/>
          </a:xfrm>
          <a:prstGeom prst="rect">
            <a:avLst/>
          </a:prstGeom>
        </p:spPr>
        <p:txBody>
          <a:bodyPr wrap="square">
            <a:spAutoFit/>
          </a:bodyPr>
          <a:lstStyle/>
          <a:p>
            <a:r>
              <a:rPr lang="en-IN" sz="2400" b="1" dirty="0" err="1"/>
              <a:t>Orthogonalized</a:t>
            </a:r>
            <a:r>
              <a:rPr lang="en-IN" sz="2400" b="1" dirty="0"/>
              <a:t> Impulse Response </a:t>
            </a:r>
          </a:p>
        </p:txBody>
      </p:sp>
      <p:pic>
        <p:nvPicPr>
          <p:cNvPr id="3" name="Picture 2"/>
          <p:cNvPicPr>
            <a:picLocks noChangeAspect="1"/>
          </p:cNvPicPr>
          <p:nvPr/>
        </p:nvPicPr>
        <p:blipFill>
          <a:blip r:embed="rId2"/>
          <a:stretch>
            <a:fillRect/>
          </a:stretch>
        </p:blipFill>
        <p:spPr>
          <a:xfrm>
            <a:off x="679269" y="875212"/>
            <a:ext cx="10267405" cy="5251268"/>
          </a:xfrm>
          <a:prstGeom prst="rect">
            <a:avLst/>
          </a:prstGeom>
        </p:spPr>
      </p:pic>
    </p:spTree>
    <p:extLst>
      <p:ext uri="{BB962C8B-B14F-4D97-AF65-F5344CB8AC3E}">
        <p14:creationId xmlns:p14="http://schemas.microsoft.com/office/powerpoint/2010/main" val="2032724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41" y="457200"/>
            <a:ext cx="10450286" cy="5682343"/>
          </a:xfrm>
          <a:prstGeom prst="rect">
            <a:avLst/>
          </a:prstGeom>
        </p:spPr>
      </p:pic>
    </p:spTree>
    <p:extLst>
      <p:ext uri="{BB962C8B-B14F-4D97-AF65-F5344CB8AC3E}">
        <p14:creationId xmlns:p14="http://schemas.microsoft.com/office/powerpoint/2010/main" val="3548244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5" y="470263"/>
            <a:ext cx="7187362" cy="461665"/>
          </a:xfrm>
          <a:prstGeom prst="rect">
            <a:avLst/>
          </a:prstGeom>
        </p:spPr>
        <p:txBody>
          <a:bodyPr wrap="square">
            <a:spAutoFit/>
          </a:bodyPr>
          <a:lstStyle/>
          <a:p>
            <a:r>
              <a:rPr lang="en-IN" sz="2400" b="1" dirty="0"/>
              <a:t>Generalized Impulse Response</a:t>
            </a:r>
          </a:p>
        </p:txBody>
      </p:sp>
      <p:pic>
        <p:nvPicPr>
          <p:cNvPr id="3" name="Picture 2"/>
          <p:cNvPicPr>
            <a:picLocks noChangeAspect="1"/>
          </p:cNvPicPr>
          <p:nvPr/>
        </p:nvPicPr>
        <p:blipFill>
          <a:blip r:embed="rId2"/>
          <a:stretch>
            <a:fillRect/>
          </a:stretch>
        </p:blipFill>
        <p:spPr>
          <a:xfrm>
            <a:off x="1110343" y="931928"/>
            <a:ext cx="9849394" cy="4972483"/>
          </a:xfrm>
          <a:prstGeom prst="rect">
            <a:avLst/>
          </a:prstGeom>
        </p:spPr>
      </p:pic>
    </p:spTree>
    <p:extLst>
      <p:ext uri="{BB962C8B-B14F-4D97-AF65-F5344CB8AC3E}">
        <p14:creationId xmlns:p14="http://schemas.microsoft.com/office/powerpoint/2010/main" val="33865200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4" y="404950"/>
            <a:ext cx="10593977" cy="5865222"/>
          </a:xfrm>
          <a:prstGeom prst="rect">
            <a:avLst/>
          </a:prstGeom>
        </p:spPr>
      </p:pic>
    </p:spTree>
    <p:extLst>
      <p:ext uri="{BB962C8B-B14F-4D97-AF65-F5344CB8AC3E}">
        <p14:creationId xmlns:p14="http://schemas.microsoft.com/office/powerpoint/2010/main" val="1086612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206" y="352697"/>
            <a:ext cx="7344613" cy="461665"/>
          </a:xfrm>
          <a:prstGeom prst="rect">
            <a:avLst/>
          </a:prstGeom>
        </p:spPr>
        <p:txBody>
          <a:bodyPr wrap="square">
            <a:spAutoFit/>
          </a:bodyPr>
          <a:lstStyle/>
          <a:p>
            <a:r>
              <a:rPr lang="en-IN" sz="2400" dirty="0"/>
              <a:t>Forecast Error Variance Decomposition</a:t>
            </a:r>
          </a:p>
        </p:txBody>
      </p:sp>
      <p:pic>
        <p:nvPicPr>
          <p:cNvPr id="3" name="Picture 2"/>
          <p:cNvPicPr>
            <a:picLocks noChangeAspect="1"/>
          </p:cNvPicPr>
          <p:nvPr/>
        </p:nvPicPr>
        <p:blipFill>
          <a:blip r:embed="rId2"/>
          <a:stretch>
            <a:fillRect/>
          </a:stretch>
        </p:blipFill>
        <p:spPr>
          <a:xfrm>
            <a:off x="940526" y="927462"/>
            <a:ext cx="10267405" cy="5120641"/>
          </a:xfrm>
          <a:prstGeom prst="rect">
            <a:avLst/>
          </a:prstGeom>
        </p:spPr>
      </p:pic>
    </p:spTree>
    <p:extLst>
      <p:ext uri="{BB962C8B-B14F-4D97-AF65-F5344CB8AC3E}">
        <p14:creationId xmlns:p14="http://schemas.microsoft.com/office/powerpoint/2010/main" val="41650529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349" y="522514"/>
            <a:ext cx="9914708" cy="5917475"/>
          </a:xfrm>
          <a:prstGeom prst="rect">
            <a:avLst/>
          </a:prstGeom>
        </p:spPr>
      </p:pic>
    </p:spTree>
    <p:extLst>
      <p:ext uri="{BB962C8B-B14F-4D97-AF65-F5344CB8AC3E}">
        <p14:creationId xmlns:p14="http://schemas.microsoft.com/office/powerpoint/2010/main" val="24731058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469" y="444137"/>
            <a:ext cx="9810205" cy="5773783"/>
          </a:xfrm>
          <a:prstGeom prst="rect">
            <a:avLst/>
          </a:prstGeom>
        </p:spPr>
      </p:pic>
    </p:spTree>
    <p:extLst>
      <p:ext uri="{BB962C8B-B14F-4D97-AF65-F5344CB8AC3E}">
        <p14:creationId xmlns:p14="http://schemas.microsoft.com/office/powerpoint/2010/main" val="6431919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8274" y="274320"/>
            <a:ext cx="6351853" cy="461665"/>
          </a:xfrm>
          <a:prstGeom prst="rect">
            <a:avLst/>
          </a:prstGeom>
        </p:spPr>
        <p:txBody>
          <a:bodyPr wrap="square">
            <a:spAutoFit/>
          </a:bodyPr>
          <a:lstStyle/>
          <a:p>
            <a:r>
              <a:rPr lang="en-IN" sz="2400" b="1" dirty="0"/>
              <a:t>Structural VAR Models</a:t>
            </a:r>
          </a:p>
        </p:txBody>
      </p:sp>
      <p:pic>
        <p:nvPicPr>
          <p:cNvPr id="3" name="Picture 2"/>
          <p:cNvPicPr>
            <a:picLocks noChangeAspect="1"/>
          </p:cNvPicPr>
          <p:nvPr/>
        </p:nvPicPr>
        <p:blipFill>
          <a:blip r:embed="rId2"/>
          <a:stretch>
            <a:fillRect/>
          </a:stretch>
        </p:blipFill>
        <p:spPr>
          <a:xfrm>
            <a:off x="1201783" y="1058092"/>
            <a:ext cx="9666514" cy="5643154"/>
          </a:xfrm>
          <a:prstGeom prst="rect">
            <a:avLst/>
          </a:prstGeom>
        </p:spPr>
      </p:pic>
    </p:spTree>
    <p:extLst>
      <p:ext uri="{BB962C8B-B14F-4D97-AF65-F5344CB8AC3E}">
        <p14:creationId xmlns:p14="http://schemas.microsoft.com/office/powerpoint/2010/main" val="21015294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087" y="0"/>
            <a:ext cx="9940833" cy="5159829"/>
          </a:xfrm>
          <a:prstGeom prst="rect">
            <a:avLst/>
          </a:prstGeom>
        </p:spPr>
      </p:pic>
      <p:pic>
        <p:nvPicPr>
          <p:cNvPr id="3" name="Picture 2"/>
          <p:cNvPicPr>
            <a:picLocks noChangeAspect="1"/>
          </p:cNvPicPr>
          <p:nvPr/>
        </p:nvPicPr>
        <p:blipFill>
          <a:blip r:embed="rId3"/>
          <a:stretch>
            <a:fillRect/>
          </a:stretch>
        </p:blipFill>
        <p:spPr>
          <a:xfrm>
            <a:off x="1031967" y="5159829"/>
            <a:ext cx="10045336" cy="992777"/>
          </a:xfrm>
          <a:prstGeom prst="rect">
            <a:avLst/>
          </a:prstGeom>
        </p:spPr>
      </p:pic>
    </p:spTree>
    <p:extLst>
      <p:ext uri="{BB962C8B-B14F-4D97-AF65-F5344CB8AC3E}">
        <p14:creationId xmlns:p14="http://schemas.microsoft.com/office/powerpoint/2010/main" val="370649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646" y="587829"/>
            <a:ext cx="4206240" cy="369332"/>
          </a:xfrm>
          <a:prstGeom prst="rect">
            <a:avLst/>
          </a:prstGeom>
        </p:spPr>
        <p:txBody>
          <a:bodyPr wrap="square">
            <a:spAutoFit/>
          </a:bodyPr>
          <a:lstStyle/>
          <a:p>
            <a:r>
              <a:rPr lang="en-IN" dirty="0"/>
              <a:t>Predictions based on a (simulated) variable</a:t>
            </a:r>
          </a:p>
        </p:txBody>
      </p:sp>
      <p:pic>
        <p:nvPicPr>
          <p:cNvPr id="3" name="Picture 2"/>
          <p:cNvPicPr>
            <a:picLocks noChangeAspect="1"/>
          </p:cNvPicPr>
          <p:nvPr/>
        </p:nvPicPr>
        <p:blipFill>
          <a:blip r:embed="rId2"/>
          <a:stretch>
            <a:fillRect/>
          </a:stretch>
        </p:blipFill>
        <p:spPr>
          <a:xfrm>
            <a:off x="248195" y="1423853"/>
            <a:ext cx="5225142" cy="3083786"/>
          </a:xfrm>
          <a:prstGeom prst="rect">
            <a:avLst/>
          </a:prstGeom>
        </p:spPr>
      </p:pic>
      <p:sp>
        <p:nvSpPr>
          <p:cNvPr id="4" name="Rectangle 3"/>
          <p:cNvSpPr/>
          <p:nvPr/>
        </p:nvSpPr>
        <p:spPr>
          <a:xfrm>
            <a:off x="6570618" y="1423853"/>
            <a:ext cx="3879668" cy="369332"/>
          </a:xfrm>
          <a:prstGeom prst="rect">
            <a:avLst/>
          </a:prstGeom>
        </p:spPr>
        <p:txBody>
          <a:bodyPr wrap="square">
            <a:spAutoFit/>
          </a:bodyPr>
          <a:lstStyle/>
          <a:p>
            <a:r>
              <a:rPr lang="en-IN" b="1" dirty="0"/>
              <a:t>Objectives of Time Series Analysis</a:t>
            </a:r>
          </a:p>
        </p:txBody>
      </p:sp>
      <p:pic>
        <p:nvPicPr>
          <p:cNvPr id="5" name="Picture 4"/>
          <p:cNvPicPr>
            <a:picLocks noChangeAspect="1"/>
          </p:cNvPicPr>
          <p:nvPr/>
        </p:nvPicPr>
        <p:blipFill>
          <a:blip r:embed="rId3"/>
          <a:stretch>
            <a:fillRect/>
          </a:stretch>
        </p:blipFill>
        <p:spPr>
          <a:xfrm>
            <a:off x="5630091" y="2014537"/>
            <a:ext cx="6191795" cy="3929063"/>
          </a:xfrm>
          <a:prstGeom prst="rect">
            <a:avLst/>
          </a:prstGeom>
        </p:spPr>
      </p:pic>
    </p:spTree>
    <p:extLst>
      <p:ext uri="{BB962C8B-B14F-4D97-AF65-F5344CB8AC3E}">
        <p14:creationId xmlns:p14="http://schemas.microsoft.com/office/powerpoint/2010/main" val="60166109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9" y="300447"/>
            <a:ext cx="6377640" cy="461665"/>
          </a:xfrm>
          <a:prstGeom prst="rect">
            <a:avLst/>
          </a:prstGeom>
        </p:spPr>
        <p:txBody>
          <a:bodyPr wrap="square">
            <a:spAutoFit/>
          </a:bodyPr>
          <a:lstStyle/>
          <a:p>
            <a:r>
              <a:rPr lang="en-IN" sz="2400" b="1" dirty="0"/>
              <a:t>Recursive Model</a:t>
            </a:r>
          </a:p>
        </p:txBody>
      </p:sp>
      <p:pic>
        <p:nvPicPr>
          <p:cNvPr id="3" name="Picture 2"/>
          <p:cNvPicPr>
            <a:picLocks noChangeAspect="1"/>
          </p:cNvPicPr>
          <p:nvPr/>
        </p:nvPicPr>
        <p:blipFill>
          <a:blip r:embed="rId2"/>
          <a:stretch>
            <a:fillRect/>
          </a:stretch>
        </p:blipFill>
        <p:spPr>
          <a:xfrm>
            <a:off x="783771" y="1005840"/>
            <a:ext cx="10123715" cy="5185954"/>
          </a:xfrm>
          <a:prstGeom prst="rect">
            <a:avLst/>
          </a:prstGeom>
        </p:spPr>
      </p:pic>
    </p:spTree>
    <p:extLst>
      <p:ext uri="{BB962C8B-B14F-4D97-AF65-F5344CB8AC3E}">
        <p14:creationId xmlns:p14="http://schemas.microsoft.com/office/powerpoint/2010/main" val="380361338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927463"/>
            <a:ext cx="9496697" cy="4389119"/>
          </a:xfrm>
          <a:prstGeom prst="rect">
            <a:avLst/>
          </a:prstGeom>
        </p:spPr>
      </p:pic>
    </p:spTree>
    <p:extLst>
      <p:ext uri="{BB962C8B-B14F-4D97-AF65-F5344CB8AC3E}">
        <p14:creationId xmlns:p14="http://schemas.microsoft.com/office/powerpoint/2010/main" val="12887503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457" y="444137"/>
            <a:ext cx="7550445" cy="461665"/>
          </a:xfrm>
          <a:prstGeom prst="rect">
            <a:avLst/>
          </a:prstGeom>
        </p:spPr>
        <p:txBody>
          <a:bodyPr wrap="square">
            <a:spAutoFit/>
          </a:bodyPr>
          <a:lstStyle/>
          <a:p>
            <a:r>
              <a:rPr lang="en-GB" sz="2400" b="1" dirty="0"/>
              <a:t>Full Information Maximum Likelihood (FIML</a:t>
            </a:r>
            <a:r>
              <a:rPr lang="en-GB" dirty="0"/>
              <a:t>)</a:t>
            </a:r>
            <a:endParaRPr lang="en-IN" dirty="0"/>
          </a:p>
        </p:txBody>
      </p:sp>
      <p:pic>
        <p:nvPicPr>
          <p:cNvPr id="3" name="Picture 2"/>
          <p:cNvPicPr>
            <a:picLocks noChangeAspect="1"/>
          </p:cNvPicPr>
          <p:nvPr/>
        </p:nvPicPr>
        <p:blipFill>
          <a:blip r:embed="rId2"/>
          <a:stretch>
            <a:fillRect/>
          </a:stretch>
        </p:blipFill>
        <p:spPr>
          <a:xfrm>
            <a:off x="840092" y="1175657"/>
            <a:ext cx="10158833" cy="5003074"/>
          </a:xfrm>
          <a:prstGeom prst="rect">
            <a:avLst/>
          </a:prstGeom>
        </p:spPr>
      </p:pic>
    </p:spTree>
    <p:extLst>
      <p:ext uri="{BB962C8B-B14F-4D97-AF65-F5344CB8AC3E}">
        <p14:creationId xmlns:p14="http://schemas.microsoft.com/office/powerpoint/2010/main" val="32450372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326571"/>
            <a:ext cx="6426394" cy="461665"/>
          </a:xfrm>
          <a:prstGeom prst="rect">
            <a:avLst/>
          </a:prstGeom>
        </p:spPr>
        <p:txBody>
          <a:bodyPr wrap="square">
            <a:spAutoFit/>
          </a:bodyPr>
          <a:lstStyle/>
          <a:p>
            <a:r>
              <a:rPr lang="en-IN" sz="2400" b="1" dirty="0"/>
              <a:t>Non-Recursive Model</a:t>
            </a:r>
          </a:p>
        </p:txBody>
      </p:sp>
      <p:pic>
        <p:nvPicPr>
          <p:cNvPr id="3" name="Picture 2"/>
          <p:cNvPicPr>
            <a:picLocks noChangeAspect="1"/>
          </p:cNvPicPr>
          <p:nvPr/>
        </p:nvPicPr>
        <p:blipFill>
          <a:blip r:embed="rId2"/>
          <a:stretch>
            <a:fillRect/>
          </a:stretch>
        </p:blipFill>
        <p:spPr>
          <a:xfrm>
            <a:off x="979715" y="992777"/>
            <a:ext cx="10332720" cy="4950823"/>
          </a:xfrm>
          <a:prstGeom prst="rect">
            <a:avLst/>
          </a:prstGeom>
        </p:spPr>
      </p:pic>
    </p:spTree>
    <p:extLst>
      <p:ext uri="{BB962C8B-B14F-4D97-AF65-F5344CB8AC3E}">
        <p14:creationId xmlns:p14="http://schemas.microsoft.com/office/powerpoint/2010/main" val="15586472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0" y="627017"/>
            <a:ext cx="9392194" cy="5460274"/>
          </a:xfrm>
          <a:prstGeom prst="rect">
            <a:avLst/>
          </a:prstGeom>
        </p:spPr>
      </p:pic>
    </p:spTree>
    <p:extLst>
      <p:ext uri="{BB962C8B-B14F-4D97-AF65-F5344CB8AC3E}">
        <p14:creationId xmlns:p14="http://schemas.microsoft.com/office/powerpoint/2010/main" val="39341387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1783" y="209006"/>
            <a:ext cx="9588137" cy="3001871"/>
          </a:xfrm>
          <a:prstGeom prst="rect">
            <a:avLst/>
          </a:prstGeom>
        </p:spPr>
      </p:pic>
      <p:pic>
        <p:nvPicPr>
          <p:cNvPr id="3" name="Picture 2"/>
          <p:cNvPicPr>
            <a:picLocks noChangeAspect="1"/>
          </p:cNvPicPr>
          <p:nvPr/>
        </p:nvPicPr>
        <p:blipFill>
          <a:blip r:embed="rId3"/>
          <a:stretch>
            <a:fillRect/>
          </a:stretch>
        </p:blipFill>
        <p:spPr>
          <a:xfrm>
            <a:off x="901338" y="3526972"/>
            <a:ext cx="3631473" cy="574766"/>
          </a:xfrm>
          <a:prstGeom prst="rect">
            <a:avLst/>
          </a:prstGeom>
        </p:spPr>
      </p:pic>
    </p:spTree>
    <p:extLst>
      <p:ext uri="{BB962C8B-B14F-4D97-AF65-F5344CB8AC3E}">
        <p14:creationId xmlns:p14="http://schemas.microsoft.com/office/powerpoint/2010/main" val="3876026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3" y="300446"/>
            <a:ext cx="7627823" cy="369332"/>
          </a:xfrm>
          <a:prstGeom prst="rect">
            <a:avLst/>
          </a:prstGeom>
        </p:spPr>
        <p:txBody>
          <a:bodyPr wrap="square">
            <a:spAutoFit/>
          </a:bodyPr>
          <a:lstStyle/>
          <a:p>
            <a:r>
              <a:rPr lang="en-IN" b="1" dirty="0">
                <a:solidFill>
                  <a:srgbClr val="333333"/>
                </a:solidFill>
                <a:latin typeface="myriad pro"/>
              </a:rPr>
              <a:t>Brownian Motion (Wiener Process)</a:t>
            </a:r>
            <a:endParaRPr lang="en-IN" b="1" i="0" dirty="0">
              <a:solidFill>
                <a:srgbClr val="333333"/>
              </a:solidFill>
              <a:effectLst/>
              <a:latin typeface="myriad pro"/>
            </a:endParaRPr>
          </a:p>
        </p:txBody>
      </p:sp>
      <p:pic>
        <p:nvPicPr>
          <p:cNvPr id="3" name="Picture 2"/>
          <p:cNvPicPr>
            <a:picLocks noChangeAspect="1"/>
          </p:cNvPicPr>
          <p:nvPr/>
        </p:nvPicPr>
        <p:blipFill>
          <a:blip r:embed="rId2"/>
          <a:stretch>
            <a:fillRect/>
          </a:stretch>
        </p:blipFill>
        <p:spPr>
          <a:xfrm>
            <a:off x="640080" y="796835"/>
            <a:ext cx="10737669" cy="6061166"/>
          </a:xfrm>
          <a:prstGeom prst="rect">
            <a:avLst/>
          </a:prstGeom>
        </p:spPr>
      </p:pic>
    </p:spTree>
    <p:extLst>
      <p:ext uri="{BB962C8B-B14F-4D97-AF65-F5344CB8AC3E}">
        <p14:creationId xmlns:p14="http://schemas.microsoft.com/office/powerpoint/2010/main" val="299900741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949" y="261257"/>
            <a:ext cx="8739051" cy="369332"/>
          </a:xfrm>
          <a:prstGeom prst="rect">
            <a:avLst/>
          </a:prstGeom>
        </p:spPr>
        <p:txBody>
          <a:bodyPr wrap="square">
            <a:spAutoFit/>
          </a:bodyPr>
          <a:lstStyle/>
          <a:p>
            <a:r>
              <a:rPr lang="en-GB" b="1" dirty="0">
                <a:solidFill>
                  <a:srgbClr val="333333"/>
                </a:solidFill>
                <a:latin typeface="myriad pro"/>
              </a:rPr>
              <a:t>Brownian Motion as the Limit of a Symmetric Random Walk</a:t>
            </a:r>
            <a:endParaRPr lang="en-GB" b="1" i="0" dirty="0">
              <a:solidFill>
                <a:srgbClr val="333333"/>
              </a:solidFill>
              <a:effectLst/>
              <a:latin typeface="myriad pro"/>
            </a:endParaRPr>
          </a:p>
        </p:txBody>
      </p:sp>
      <p:pic>
        <p:nvPicPr>
          <p:cNvPr id="3" name="Picture 2"/>
          <p:cNvPicPr>
            <a:picLocks noChangeAspect="1"/>
          </p:cNvPicPr>
          <p:nvPr/>
        </p:nvPicPr>
        <p:blipFill>
          <a:blip r:embed="rId2"/>
          <a:stretch>
            <a:fillRect/>
          </a:stretch>
        </p:blipFill>
        <p:spPr>
          <a:xfrm>
            <a:off x="705394" y="630590"/>
            <a:ext cx="10750732" cy="6057594"/>
          </a:xfrm>
          <a:prstGeom prst="rect">
            <a:avLst/>
          </a:prstGeom>
        </p:spPr>
      </p:pic>
    </p:spTree>
    <p:extLst>
      <p:ext uri="{BB962C8B-B14F-4D97-AF65-F5344CB8AC3E}">
        <p14:creationId xmlns:p14="http://schemas.microsoft.com/office/powerpoint/2010/main" val="2359048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3" y="300446"/>
            <a:ext cx="10672355" cy="6387737"/>
          </a:xfrm>
          <a:prstGeom prst="rect">
            <a:avLst/>
          </a:prstGeom>
        </p:spPr>
      </p:pic>
    </p:spTree>
    <p:extLst>
      <p:ext uri="{BB962C8B-B14F-4D97-AF65-F5344CB8AC3E}">
        <p14:creationId xmlns:p14="http://schemas.microsoft.com/office/powerpoint/2010/main" val="14020860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3" y="195943"/>
            <a:ext cx="10789919" cy="6479177"/>
          </a:xfrm>
          <a:prstGeom prst="rect">
            <a:avLst/>
          </a:prstGeom>
        </p:spPr>
      </p:pic>
    </p:spTree>
    <p:extLst>
      <p:ext uri="{BB962C8B-B14F-4D97-AF65-F5344CB8AC3E}">
        <p14:creationId xmlns:p14="http://schemas.microsoft.com/office/powerpoint/2010/main" val="2583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331" y="313509"/>
            <a:ext cx="7043701" cy="369332"/>
          </a:xfrm>
          <a:prstGeom prst="rect">
            <a:avLst/>
          </a:prstGeom>
        </p:spPr>
        <p:txBody>
          <a:bodyPr wrap="square">
            <a:spAutoFit/>
          </a:bodyPr>
          <a:lstStyle/>
          <a:p>
            <a:r>
              <a:rPr lang="en-IN" dirty="0"/>
              <a:t>Some Simple Time Series Models</a:t>
            </a:r>
          </a:p>
        </p:txBody>
      </p:sp>
      <p:sp>
        <p:nvSpPr>
          <p:cNvPr id="3" name="Rectangle 2"/>
          <p:cNvSpPr/>
          <p:nvPr/>
        </p:nvSpPr>
        <p:spPr>
          <a:xfrm>
            <a:off x="1149531" y="875211"/>
            <a:ext cx="10450286" cy="1295868"/>
          </a:xfrm>
          <a:prstGeom prst="rect">
            <a:avLst/>
          </a:prstGeom>
        </p:spPr>
        <p:txBody>
          <a:bodyPr wrap="square">
            <a:spAutoFit/>
          </a:bodyPr>
          <a:lstStyle/>
          <a:p>
            <a:pPr>
              <a:lnSpc>
                <a:spcPct val="150000"/>
              </a:lnSpc>
            </a:pPr>
            <a:r>
              <a:rPr lang="en-IN" dirty="0"/>
              <a:t>An important part of the analysis of a time series is the selection of a suitable </a:t>
            </a:r>
            <a:r>
              <a:rPr lang="en-IN" dirty="0" smtClean="0"/>
              <a:t>probability </a:t>
            </a:r>
            <a:r>
              <a:rPr lang="en-IN" dirty="0"/>
              <a:t>model (or class of models) for the data. To allow for the possibly </a:t>
            </a:r>
            <a:r>
              <a:rPr lang="en-IN" dirty="0" smtClean="0"/>
              <a:t>unpredictable nature </a:t>
            </a:r>
            <a:r>
              <a:rPr lang="en-IN" dirty="0"/>
              <a:t>of future observations it is natural to suppose that each observation </a:t>
            </a:r>
            <a:r>
              <a:rPr lang="en-IN" dirty="0" err="1" smtClean="0"/>
              <a:t>x</a:t>
            </a:r>
            <a:r>
              <a:rPr lang="en-IN" baseline="-25000" dirty="0" err="1" smtClean="0"/>
              <a:t>t</a:t>
            </a:r>
            <a:r>
              <a:rPr lang="en-IN" dirty="0" smtClean="0"/>
              <a:t> </a:t>
            </a:r>
            <a:r>
              <a:rPr lang="en-IN" dirty="0"/>
              <a:t>is </a:t>
            </a:r>
            <a:r>
              <a:rPr lang="en-IN" dirty="0" smtClean="0"/>
              <a:t>a realized </a:t>
            </a:r>
            <a:r>
              <a:rPr lang="en-IN" dirty="0"/>
              <a:t>value of a certain random variable </a:t>
            </a:r>
            <a:r>
              <a:rPr lang="en-IN" dirty="0" err="1" smtClean="0"/>
              <a:t>X</a:t>
            </a:r>
            <a:r>
              <a:rPr lang="en-IN" baseline="-25000" dirty="0" err="1" smtClean="0"/>
              <a:t>t</a:t>
            </a:r>
            <a:r>
              <a:rPr lang="en-IN" dirty="0" smtClean="0"/>
              <a:t> </a:t>
            </a:r>
            <a:r>
              <a:rPr lang="en-IN" dirty="0"/>
              <a:t>.</a:t>
            </a:r>
          </a:p>
        </p:txBody>
      </p:sp>
      <p:pic>
        <p:nvPicPr>
          <p:cNvPr id="4" name="Picture 3"/>
          <p:cNvPicPr>
            <a:picLocks noChangeAspect="1"/>
          </p:cNvPicPr>
          <p:nvPr/>
        </p:nvPicPr>
        <p:blipFill>
          <a:blip r:embed="rId2"/>
          <a:stretch>
            <a:fillRect/>
          </a:stretch>
        </p:blipFill>
        <p:spPr>
          <a:xfrm>
            <a:off x="1018903" y="2363449"/>
            <a:ext cx="10319658" cy="1606731"/>
          </a:xfrm>
          <a:prstGeom prst="rect">
            <a:avLst/>
          </a:prstGeom>
        </p:spPr>
      </p:pic>
      <p:pic>
        <p:nvPicPr>
          <p:cNvPr id="6" name="Picture 5"/>
          <p:cNvPicPr>
            <a:picLocks noChangeAspect="1"/>
          </p:cNvPicPr>
          <p:nvPr/>
        </p:nvPicPr>
        <p:blipFill>
          <a:blip r:embed="rId3"/>
          <a:stretch>
            <a:fillRect/>
          </a:stretch>
        </p:blipFill>
        <p:spPr>
          <a:xfrm>
            <a:off x="692331" y="3944983"/>
            <a:ext cx="10502538" cy="1698171"/>
          </a:xfrm>
          <a:prstGeom prst="rect">
            <a:avLst/>
          </a:prstGeom>
        </p:spPr>
      </p:pic>
    </p:spTree>
    <p:extLst>
      <p:ext uri="{BB962C8B-B14F-4D97-AF65-F5344CB8AC3E}">
        <p14:creationId xmlns:p14="http://schemas.microsoft.com/office/powerpoint/2010/main" val="145708033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40" y="156754"/>
            <a:ext cx="10698480" cy="6521938"/>
          </a:xfrm>
          <a:prstGeom prst="rect">
            <a:avLst/>
          </a:prstGeom>
        </p:spPr>
      </p:pic>
    </p:spTree>
    <p:extLst>
      <p:ext uri="{BB962C8B-B14F-4D97-AF65-F5344CB8AC3E}">
        <p14:creationId xmlns:p14="http://schemas.microsoft.com/office/powerpoint/2010/main" val="19548553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068" y="209006"/>
            <a:ext cx="11325497" cy="6544491"/>
          </a:xfrm>
          <a:prstGeom prst="rect">
            <a:avLst/>
          </a:prstGeom>
        </p:spPr>
      </p:pic>
    </p:spTree>
    <p:extLst>
      <p:ext uri="{BB962C8B-B14F-4D97-AF65-F5344CB8AC3E}">
        <p14:creationId xmlns:p14="http://schemas.microsoft.com/office/powerpoint/2010/main" val="21651766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3" y="339635"/>
            <a:ext cx="10750731" cy="875212"/>
          </a:xfrm>
          <a:prstGeom prst="rect">
            <a:avLst/>
          </a:prstGeom>
        </p:spPr>
      </p:pic>
      <p:pic>
        <p:nvPicPr>
          <p:cNvPr id="3" name="Picture 2"/>
          <p:cNvPicPr>
            <a:picLocks noChangeAspect="1"/>
          </p:cNvPicPr>
          <p:nvPr/>
        </p:nvPicPr>
        <p:blipFill>
          <a:blip r:embed="rId3"/>
          <a:stretch>
            <a:fillRect/>
          </a:stretch>
        </p:blipFill>
        <p:spPr>
          <a:xfrm>
            <a:off x="561704" y="1214847"/>
            <a:ext cx="10659290" cy="5551713"/>
          </a:xfrm>
          <a:prstGeom prst="rect">
            <a:avLst/>
          </a:prstGeom>
        </p:spPr>
      </p:pic>
    </p:spTree>
    <p:extLst>
      <p:ext uri="{BB962C8B-B14F-4D97-AF65-F5344CB8AC3E}">
        <p14:creationId xmlns:p14="http://schemas.microsoft.com/office/powerpoint/2010/main" val="26400032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29" y="182880"/>
            <a:ext cx="8085907" cy="1084217"/>
          </a:xfrm>
          <a:prstGeom prst="rect">
            <a:avLst/>
          </a:prstGeom>
        </p:spPr>
      </p:pic>
      <p:pic>
        <p:nvPicPr>
          <p:cNvPr id="3" name="Picture 2"/>
          <p:cNvPicPr>
            <a:picLocks noChangeAspect="1"/>
          </p:cNvPicPr>
          <p:nvPr/>
        </p:nvPicPr>
        <p:blipFill>
          <a:blip r:embed="rId3"/>
          <a:stretch>
            <a:fillRect/>
          </a:stretch>
        </p:blipFill>
        <p:spPr>
          <a:xfrm>
            <a:off x="1045029" y="1528354"/>
            <a:ext cx="9810205" cy="5238206"/>
          </a:xfrm>
          <a:prstGeom prst="rect">
            <a:avLst/>
          </a:prstGeom>
        </p:spPr>
      </p:pic>
    </p:spTree>
    <p:extLst>
      <p:ext uri="{BB962C8B-B14F-4D97-AF65-F5344CB8AC3E}">
        <p14:creationId xmlns:p14="http://schemas.microsoft.com/office/powerpoint/2010/main" val="36405951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365760"/>
            <a:ext cx="9627324" cy="830997"/>
          </a:xfrm>
          <a:prstGeom prst="rect">
            <a:avLst/>
          </a:prstGeom>
        </p:spPr>
        <p:txBody>
          <a:bodyPr wrap="square">
            <a:spAutoFit/>
          </a:bodyPr>
          <a:lstStyle/>
          <a:p>
            <a:r>
              <a:rPr lang="en-GB" sz="2400" dirty="0">
                <a:solidFill>
                  <a:srgbClr val="333333"/>
                </a:solidFill>
                <a:latin typeface="myriad pro"/>
              </a:rPr>
              <a:t>The above construction can be made more rigorous. </a:t>
            </a:r>
            <a:endParaRPr lang="en-IN" sz="2400" dirty="0"/>
          </a:p>
          <a:p>
            <a:endParaRPr lang="en-IN" sz="2400" b="1" dirty="0"/>
          </a:p>
        </p:txBody>
      </p:sp>
      <p:pic>
        <p:nvPicPr>
          <p:cNvPr id="3" name="Picture 2"/>
          <p:cNvPicPr>
            <a:picLocks noChangeAspect="1"/>
          </p:cNvPicPr>
          <p:nvPr/>
        </p:nvPicPr>
        <p:blipFill>
          <a:blip r:embed="rId2"/>
          <a:stretch>
            <a:fillRect/>
          </a:stretch>
        </p:blipFill>
        <p:spPr>
          <a:xfrm>
            <a:off x="1058090" y="1188720"/>
            <a:ext cx="9339943" cy="5329646"/>
          </a:xfrm>
          <a:prstGeom prst="rect">
            <a:avLst/>
          </a:prstGeom>
        </p:spPr>
      </p:pic>
    </p:spTree>
    <p:extLst>
      <p:ext uri="{BB962C8B-B14F-4D97-AF65-F5344CB8AC3E}">
        <p14:creationId xmlns:p14="http://schemas.microsoft.com/office/powerpoint/2010/main" val="42861175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1154" y="548640"/>
            <a:ext cx="10450286" cy="2782388"/>
          </a:xfrm>
          <a:prstGeom prst="rect">
            <a:avLst/>
          </a:prstGeom>
        </p:spPr>
      </p:pic>
      <p:pic>
        <p:nvPicPr>
          <p:cNvPr id="3" name="Picture 2"/>
          <p:cNvPicPr>
            <a:picLocks noChangeAspect="1"/>
          </p:cNvPicPr>
          <p:nvPr/>
        </p:nvPicPr>
        <p:blipFill>
          <a:blip r:embed="rId3"/>
          <a:stretch>
            <a:fillRect/>
          </a:stretch>
        </p:blipFill>
        <p:spPr>
          <a:xfrm>
            <a:off x="1071154" y="3422469"/>
            <a:ext cx="10097589" cy="2468880"/>
          </a:xfrm>
          <a:prstGeom prst="rect">
            <a:avLst/>
          </a:prstGeom>
        </p:spPr>
      </p:pic>
    </p:spTree>
    <p:extLst>
      <p:ext uri="{BB962C8B-B14F-4D97-AF65-F5344CB8AC3E}">
        <p14:creationId xmlns:p14="http://schemas.microsoft.com/office/powerpoint/2010/main" val="23078922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451" y="209006"/>
            <a:ext cx="10842172" cy="6283234"/>
          </a:xfrm>
          <a:prstGeom prst="rect">
            <a:avLst/>
          </a:prstGeom>
        </p:spPr>
      </p:pic>
    </p:spTree>
    <p:extLst>
      <p:ext uri="{BB962C8B-B14F-4D97-AF65-F5344CB8AC3E}">
        <p14:creationId xmlns:p14="http://schemas.microsoft.com/office/powerpoint/2010/main" val="16665537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3" y="0"/>
            <a:ext cx="3095897" cy="461665"/>
          </a:xfrm>
          <a:prstGeom prst="rect">
            <a:avLst/>
          </a:prstGeom>
        </p:spPr>
        <p:txBody>
          <a:bodyPr wrap="square">
            <a:spAutoFit/>
          </a:bodyPr>
          <a:lstStyle/>
          <a:p>
            <a:r>
              <a:rPr lang="en-IN" sz="2400" b="1" dirty="0"/>
              <a:t>Weak Convergence</a:t>
            </a:r>
          </a:p>
        </p:txBody>
      </p:sp>
      <p:pic>
        <p:nvPicPr>
          <p:cNvPr id="3" name="Picture 2"/>
          <p:cNvPicPr>
            <a:picLocks noChangeAspect="1"/>
          </p:cNvPicPr>
          <p:nvPr/>
        </p:nvPicPr>
        <p:blipFill>
          <a:blip r:embed="rId2"/>
          <a:stretch>
            <a:fillRect/>
          </a:stretch>
        </p:blipFill>
        <p:spPr>
          <a:xfrm>
            <a:off x="836023" y="461666"/>
            <a:ext cx="10424160" cy="4828792"/>
          </a:xfrm>
          <a:prstGeom prst="rect">
            <a:avLst/>
          </a:prstGeom>
        </p:spPr>
      </p:pic>
      <p:pic>
        <p:nvPicPr>
          <p:cNvPr id="4" name="Picture 3"/>
          <p:cNvPicPr>
            <a:picLocks noChangeAspect="1"/>
          </p:cNvPicPr>
          <p:nvPr/>
        </p:nvPicPr>
        <p:blipFill>
          <a:blip r:embed="rId3"/>
          <a:stretch>
            <a:fillRect/>
          </a:stretch>
        </p:blipFill>
        <p:spPr>
          <a:xfrm>
            <a:off x="600891" y="5146766"/>
            <a:ext cx="10855235" cy="1423852"/>
          </a:xfrm>
          <a:prstGeom prst="rect">
            <a:avLst/>
          </a:prstGeom>
        </p:spPr>
      </p:pic>
    </p:spTree>
    <p:extLst>
      <p:ext uri="{BB962C8B-B14F-4D97-AF65-F5344CB8AC3E}">
        <p14:creationId xmlns:p14="http://schemas.microsoft.com/office/powerpoint/2010/main" val="36220245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7309" y="290946"/>
            <a:ext cx="10709564" cy="6303818"/>
          </a:xfrm>
          <a:prstGeom prst="rect">
            <a:avLst/>
          </a:prstGeom>
        </p:spPr>
      </p:pic>
    </p:spTree>
    <p:extLst>
      <p:ext uri="{BB962C8B-B14F-4D97-AF65-F5344CB8AC3E}">
        <p14:creationId xmlns:p14="http://schemas.microsoft.com/office/powerpoint/2010/main" val="1748186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5126" y="374073"/>
            <a:ext cx="10238509" cy="6206836"/>
          </a:xfrm>
          <a:prstGeom prst="rect">
            <a:avLst/>
          </a:prstGeom>
        </p:spPr>
      </p:pic>
    </p:spTree>
    <p:extLst>
      <p:ext uri="{BB962C8B-B14F-4D97-AF65-F5344CB8AC3E}">
        <p14:creationId xmlns:p14="http://schemas.microsoft.com/office/powerpoint/2010/main" val="187106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14548" y="561702"/>
            <a:ext cx="10162903" cy="4637315"/>
          </a:xfrm>
          <a:prstGeom prst="rect">
            <a:avLst/>
          </a:prstGeom>
        </p:spPr>
      </p:pic>
      <p:pic>
        <p:nvPicPr>
          <p:cNvPr id="4" name="Picture 3"/>
          <p:cNvPicPr>
            <a:picLocks noChangeAspect="1"/>
          </p:cNvPicPr>
          <p:nvPr/>
        </p:nvPicPr>
        <p:blipFill>
          <a:blip r:embed="rId3"/>
          <a:stretch>
            <a:fillRect/>
          </a:stretch>
        </p:blipFill>
        <p:spPr>
          <a:xfrm>
            <a:off x="1384663" y="5159828"/>
            <a:ext cx="2669450" cy="627018"/>
          </a:xfrm>
          <a:prstGeom prst="rect">
            <a:avLst/>
          </a:prstGeom>
        </p:spPr>
      </p:pic>
    </p:spTree>
    <p:extLst>
      <p:ext uri="{BB962C8B-B14F-4D97-AF65-F5344CB8AC3E}">
        <p14:creationId xmlns:p14="http://schemas.microsoft.com/office/powerpoint/2010/main" val="56581705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073" y="512618"/>
            <a:ext cx="10446327" cy="5583382"/>
          </a:xfrm>
          <a:prstGeom prst="rect">
            <a:avLst/>
          </a:prstGeom>
        </p:spPr>
      </p:pic>
    </p:spTree>
    <p:extLst>
      <p:ext uri="{BB962C8B-B14F-4D97-AF65-F5344CB8AC3E}">
        <p14:creationId xmlns:p14="http://schemas.microsoft.com/office/powerpoint/2010/main" val="33086135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965" y="495112"/>
            <a:ext cx="10099962" cy="5822561"/>
          </a:xfrm>
          <a:prstGeom prst="rect">
            <a:avLst/>
          </a:prstGeom>
        </p:spPr>
      </p:pic>
    </p:spTree>
    <p:extLst>
      <p:ext uri="{BB962C8B-B14F-4D97-AF65-F5344CB8AC3E}">
        <p14:creationId xmlns:p14="http://schemas.microsoft.com/office/powerpoint/2010/main" val="13675030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0655" y="374073"/>
            <a:ext cx="9795163" cy="5999018"/>
          </a:xfrm>
          <a:prstGeom prst="rect">
            <a:avLst/>
          </a:prstGeom>
        </p:spPr>
      </p:pic>
    </p:spTree>
    <p:extLst>
      <p:ext uri="{BB962C8B-B14F-4D97-AF65-F5344CB8AC3E}">
        <p14:creationId xmlns:p14="http://schemas.microsoft.com/office/powerpoint/2010/main" val="9025423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3781" y="623455"/>
            <a:ext cx="9518073" cy="5735781"/>
          </a:xfrm>
          <a:prstGeom prst="rect">
            <a:avLst/>
          </a:prstGeom>
        </p:spPr>
      </p:pic>
    </p:spTree>
    <p:extLst>
      <p:ext uri="{BB962C8B-B14F-4D97-AF65-F5344CB8AC3E}">
        <p14:creationId xmlns:p14="http://schemas.microsoft.com/office/powerpoint/2010/main" val="31508226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745" y="0"/>
            <a:ext cx="11305310" cy="6650182"/>
          </a:xfrm>
          <a:prstGeom prst="rect">
            <a:avLst/>
          </a:prstGeom>
        </p:spPr>
      </p:pic>
    </p:spTree>
    <p:extLst>
      <p:ext uri="{BB962C8B-B14F-4D97-AF65-F5344CB8AC3E}">
        <p14:creationId xmlns:p14="http://schemas.microsoft.com/office/powerpoint/2010/main" val="42200212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036" y="96982"/>
            <a:ext cx="11111346" cy="6761018"/>
          </a:xfrm>
          <a:prstGeom prst="rect">
            <a:avLst/>
          </a:prstGeom>
        </p:spPr>
      </p:pic>
    </p:spTree>
    <p:extLst>
      <p:ext uri="{BB962C8B-B14F-4D97-AF65-F5344CB8AC3E}">
        <p14:creationId xmlns:p14="http://schemas.microsoft.com/office/powerpoint/2010/main" val="21520933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3564" y="249383"/>
            <a:ext cx="10266218" cy="6262254"/>
          </a:xfrm>
          <a:prstGeom prst="rect">
            <a:avLst/>
          </a:prstGeom>
        </p:spPr>
      </p:pic>
    </p:spTree>
    <p:extLst>
      <p:ext uri="{BB962C8B-B14F-4D97-AF65-F5344CB8AC3E}">
        <p14:creationId xmlns:p14="http://schemas.microsoft.com/office/powerpoint/2010/main" val="32729342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9709" y="207819"/>
            <a:ext cx="10113818" cy="6373090"/>
          </a:xfrm>
          <a:prstGeom prst="rect">
            <a:avLst/>
          </a:prstGeom>
        </p:spPr>
      </p:pic>
    </p:spTree>
    <p:extLst>
      <p:ext uri="{BB962C8B-B14F-4D97-AF65-F5344CB8AC3E}">
        <p14:creationId xmlns:p14="http://schemas.microsoft.com/office/powerpoint/2010/main" val="224393526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273" y="290945"/>
            <a:ext cx="10044545" cy="6248400"/>
          </a:xfrm>
          <a:prstGeom prst="rect">
            <a:avLst/>
          </a:prstGeom>
        </p:spPr>
      </p:pic>
    </p:spTree>
    <p:extLst>
      <p:ext uri="{BB962C8B-B14F-4D97-AF65-F5344CB8AC3E}">
        <p14:creationId xmlns:p14="http://schemas.microsoft.com/office/powerpoint/2010/main" val="29554897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35528"/>
            <a:ext cx="10446327" cy="6317672"/>
          </a:xfrm>
          <a:prstGeom prst="rect">
            <a:avLst/>
          </a:prstGeom>
        </p:spPr>
      </p:pic>
    </p:spTree>
    <p:extLst>
      <p:ext uri="{BB962C8B-B14F-4D97-AF65-F5344CB8AC3E}">
        <p14:creationId xmlns:p14="http://schemas.microsoft.com/office/powerpoint/2010/main" val="248232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8457" y="261257"/>
            <a:ext cx="6652507" cy="369332"/>
          </a:xfrm>
          <a:prstGeom prst="rect">
            <a:avLst/>
          </a:prstGeom>
        </p:spPr>
        <p:txBody>
          <a:bodyPr wrap="square">
            <a:spAutoFit/>
          </a:bodyPr>
          <a:lstStyle/>
          <a:p>
            <a:r>
              <a:rPr lang="en-IN" b="1" dirty="0"/>
              <a:t>Some Zero-Mean Mo</a:t>
            </a:r>
            <a:r>
              <a:rPr lang="en-IN" dirty="0"/>
              <a:t>dels</a:t>
            </a:r>
          </a:p>
        </p:txBody>
      </p:sp>
      <p:pic>
        <p:nvPicPr>
          <p:cNvPr id="4" name="Picture 3"/>
          <p:cNvPicPr>
            <a:picLocks noChangeAspect="1"/>
          </p:cNvPicPr>
          <p:nvPr/>
        </p:nvPicPr>
        <p:blipFill>
          <a:blip r:embed="rId2"/>
          <a:stretch>
            <a:fillRect/>
          </a:stretch>
        </p:blipFill>
        <p:spPr>
          <a:xfrm>
            <a:off x="544819" y="630589"/>
            <a:ext cx="10401855" cy="4069999"/>
          </a:xfrm>
          <a:prstGeom prst="rect">
            <a:avLst/>
          </a:prstGeom>
        </p:spPr>
      </p:pic>
      <p:pic>
        <p:nvPicPr>
          <p:cNvPr id="5" name="Picture 4"/>
          <p:cNvPicPr>
            <a:picLocks noChangeAspect="1"/>
          </p:cNvPicPr>
          <p:nvPr/>
        </p:nvPicPr>
        <p:blipFill>
          <a:blip r:embed="rId3"/>
          <a:stretch>
            <a:fillRect/>
          </a:stretch>
        </p:blipFill>
        <p:spPr>
          <a:xfrm>
            <a:off x="718457" y="4728754"/>
            <a:ext cx="10228217" cy="692332"/>
          </a:xfrm>
          <a:prstGeom prst="rect">
            <a:avLst/>
          </a:prstGeom>
        </p:spPr>
      </p:pic>
      <p:pic>
        <p:nvPicPr>
          <p:cNvPr id="6" name="Picture 5"/>
          <p:cNvPicPr>
            <a:picLocks noChangeAspect="1"/>
          </p:cNvPicPr>
          <p:nvPr/>
        </p:nvPicPr>
        <p:blipFill>
          <a:blip r:embed="rId4"/>
          <a:stretch>
            <a:fillRect/>
          </a:stretch>
        </p:blipFill>
        <p:spPr>
          <a:xfrm>
            <a:off x="901337" y="5449252"/>
            <a:ext cx="7299688" cy="507411"/>
          </a:xfrm>
          <a:prstGeom prst="rect">
            <a:avLst/>
          </a:prstGeom>
        </p:spPr>
      </p:pic>
    </p:spTree>
    <p:extLst>
      <p:ext uri="{BB962C8B-B14F-4D97-AF65-F5344CB8AC3E}">
        <p14:creationId xmlns:p14="http://schemas.microsoft.com/office/powerpoint/2010/main" val="286408256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908" y="401781"/>
            <a:ext cx="9476509" cy="6082145"/>
          </a:xfrm>
          <a:prstGeom prst="rect">
            <a:avLst/>
          </a:prstGeom>
        </p:spPr>
      </p:pic>
    </p:spTree>
    <p:extLst>
      <p:ext uri="{BB962C8B-B14F-4D97-AF65-F5344CB8AC3E}">
        <p14:creationId xmlns:p14="http://schemas.microsoft.com/office/powerpoint/2010/main" val="16748857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5128" y="193965"/>
            <a:ext cx="10072254" cy="6303818"/>
          </a:xfrm>
          <a:prstGeom prst="rect">
            <a:avLst/>
          </a:prstGeom>
        </p:spPr>
      </p:pic>
    </p:spTree>
    <p:extLst>
      <p:ext uri="{BB962C8B-B14F-4D97-AF65-F5344CB8AC3E}">
        <p14:creationId xmlns:p14="http://schemas.microsoft.com/office/powerpoint/2010/main" val="130539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073" y="360217"/>
            <a:ext cx="9753600" cy="6109855"/>
          </a:xfrm>
          <a:prstGeom prst="rect">
            <a:avLst/>
          </a:prstGeom>
        </p:spPr>
      </p:pic>
    </p:spTree>
    <p:extLst>
      <p:ext uri="{BB962C8B-B14F-4D97-AF65-F5344CB8AC3E}">
        <p14:creationId xmlns:p14="http://schemas.microsoft.com/office/powerpoint/2010/main" val="22708250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384" y="222070"/>
            <a:ext cx="6131942" cy="830997"/>
          </a:xfrm>
          <a:prstGeom prst="rect">
            <a:avLst/>
          </a:prstGeom>
        </p:spPr>
        <p:txBody>
          <a:bodyPr wrap="square">
            <a:spAutoFit/>
          </a:bodyPr>
          <a:lstStyle/>
          <a:p>
            <a:r>
              <a:rPr lang="en-GB" sz="2400" b="1" dirty="0" smtClean="0"/>
              <a:t> </a:t>
            </a:r>
            <a:r>
              <a:rPr lang="en-GB" sz="2400" b="1" i="1" dirty="0"/>
              <a:t>Non-Stationary Time </a:t>
            </a:r>
            <a:r>
              <a:rPr lang="en-GB" sz="2400" b="1" i="1" dirty="0" smtClean="0"/>
              <a:t>Series</a:t>
            </a:r>
          </a:p>
          <a:p>
            <a:r>
              <a:rPr lang="en-GB" sz="2400" b="1" dirty="0" smtClean="0"/>
              <a:t>       Functional </a:t>
            </a:r>
            <a:r>
              <a:rPr lang="en-GB" sz="2400" b="1" dirty="0"/>
              <a:t>Central Limit Theorem</a:t>
            </a:r>
            <a:endParaRPr lang="en-IN" sz="2400" b="1" dirty="0"/>
          </a:p>
        </p:txBody>
      </p:sp>
      <p:pic>
        <p:nvPicPr>
          <p:cNvPr id="4" name="Picture 3"/>
          <p:cNvPicPr>
            <a:picLocks noChangeAspect="1"/>
          </p:cNvPicPr>
          <p:nvPr/>
        </p:nvPicPr>
        <p:blipFill>
          <a:blip r:embed="rId2"/>
          <a:stretch>
            <a:fillRect/>
          </a:stretch>
        </p:blipFill>
        <p:spPr>
          <a:xfrm>
            <a:off x="796834" y="1188720"/>
            <a:ext cx="10293532" cy="5525589"/>
          </a:xfrm>
          <a:prstGeom prst="rect">
            <a:avLst/>
          </a:prstGeom>
        </p:spPr>
      </p:pic>
    </p:spTree>
    <p:extLst>
      <p:ext uri="{BB962C8B-B14F-4D97-AF65-F5344CB8AC3E}">
        <p14:creationId xmlns:p14="http://schemas.microsoft.com/office/powerpoint/2010/main" val="3945959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890" y="261257"/>
            <a:ext cx="10894423" cy="6453051"/>
          </a:xfrm>
          <a:prstGeom prst="rect">
            <a:avLst/>
          </a:prstGeom>
        </p:spPr>
      </p:pic>
    </p:spTree>
    <p:extLst>
      <p:ext uri="{BB962C8B-B14F-4D97-AF65-F5344CB8AC3E}">
        <p14:creationId xmlns:p14="http://schemas.microsoft.com/office/powerpoint/2010/main" val="30642560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263" y="391886"/>
            <a:ext cx="10672354" cy="6270171"/>
          </a:xfrm>
          <a:prstGeom prst="rect">
            <a:avLst/>
          </a:prstGeom>
        </p:spPr>
      </p:pic>
    </p:spTree>
    <p:extLst>
      <p:ext uri="{BB962C8B-B14F-4D97-AF65-F5344CB8AC3E}">
        <p14:creationId xmlns:p14="http://schemas.microsoft.com/office/powerpoint/2010/main" val="844600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709" y="444137"/>
            <a:ext cx="10189028" cy="5995851"/>
          </a:xfrm>
          <a:prstGeom prst="rect">
            <a:avLst/>
          </a:prstGeom>
        </p:spPr>
      </p:pic>
    </p:spTree>
    <p:extLst>
      <p:ext uri="{BB962C8B-B14F-4D97-AF65-F5344CB8AC3E}">
        <p14:creationId xmlns:p14="http://schemas.microsoft.com/office/powerpoint/2010/main" val="5517225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5" y="444137"/>
            <a:ext cx="10476412" cy="6061165"/>
          </a:xfrm>
          <a:prstGeom prst="rect">
            <a:avLst/>
          </a:prstGeom>
        </p:spPr>
      </p:pic>
    </p:spTree>
    <p:extLst>
      <p:ext uri="{BB962C8B-B14F-4D97-AF65-F5344CB8AC3E}">
        <p14:creationId xmlns:p14="http://schemas.microsoft.com/office/powerpoint/2010/main" val="2754294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6835" y="326571"/>
            <a:ext cx="5855568" cy="461665"/>
          </a:xfrm>
          <a:prstGeom prst="rect">
            <a:avLst/>
          </a:prstGeom>
        </p:spPr>
        <p:txBody>
          <a:bodyPr wrap="square">
            <a:spAutoFit/>
          </a:bodyPr>
          <a:lstStyle/>
          <a:p>
            <a:r>
              <a:rPr lang="en-IN" sz="2400" b="1" dirty="0"/>
              <a:t>I(1) Series</a:t>
            </a:r>
          </a:p>
        </p:txBody>
      </p:sp>
      <p:pic>
        <p:nvPicPr>
          <p:cNvPr id="3" name="Picture 2"/>
          <p:cNvPicPr>
            <a:picLocks noChangeAspect="1"/>
          </p:cNvPicPr>
          <p:nvPr/>
        </p:nvPicPr>
        <p:blipFill>
          <a:blip r:embed="rId2"/>
          <a:stretch>
            <a:fillRect/>
          </a:stretch>
        </p:blipFill>
        <p:spPr>
          <a:xfrm>
            <a:off x="509451" y="1058092"/>
            <a:ext cx="11142618" cy="5225142"/>
          </a:xfrm>
          <a:prstGeom prst="rect">
            <a:avLst/>
          </a:prstGeom>
        </p:spPr>
      </p:pic>
    </p:spTree>
    <p:extLst>
      <p:ext uri="{BB962C8B-B14F-4D97-AF65-F5344CB8AC3E}">
        <p14:creationId xmlns:p14="http://schemas.microsoft.com/office/powerpoint/2010/main" val="6308206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399" y="391886"/>
            <a:ext cx="10384971" cy="5969725"/>
          </a:xfrm>
          <a:prstGeom prst="rect">
            <a:avLst/>
          </a:prstGeom>
        </p:spPr>
      </p:pic>
    </p:spTree>
    <p:extLst>
      <p:ext uri="{BB962C8B-B14F-4D97-AF65-F5344CB8AC3E}">
        <p14:creationId xmlns:p14="http://schemas.microsoft.com/office/powerpoint/2010/main" val="171484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206" y="470263"/>
            <a:ext cx="10554788" cy="4106499"/>
          </a:xfrm>
          <a:prstGeom prst="rect">
            <a:avLst/>
          </a:prstGeom>
        </p:spPr>
      </p:pic>
      <p:pic>
        <p:nvPicPr>
          <p:cNvPr id="3" name="Picture 2"/>
          <p:cNvPicPr>
            <a:picLocks noChangeAspect="1"/>
          </p:cNvPicPr>
          <p:nvPr/>
        </p:nvPicPr>
        <p:blipFill>
          <a:blip r:embed="rId3"/>
          <a:stretch>
            <a:fillRect/>
          </a:stretch>
        </p:blipFill>
        <p:spPr>
          <a:xfrm>
            <a:off x="822960" y="4454433"/>
            <a:ext cx="10398034" cy="2076995"/>
          </a:xfrm>
          <a:prstGeom prst="rect">
            <a:avLst/>
          </a:prstGeom>
        </p:spPr>
      </p:pic>
    </p:spTree>
    <p:extLst>
      <p:ext uri="{BB962C8B-B14F-4D97-AF65-F5344CB8AC3E}">
        <p14:creationId xmlns:p14="http://schemas.microsoft.com/office/powerpoint/2010/main" val="37331433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261258"/>
            <a:ext cx="6858811" cy="461665"/>
          </a:xfrm>
          <a:prstGeom prst="rect">
            <a:avLst/>
          </a:prstGeom>
        </p:spPr>
        <p:txBody>
          <a:bodyPr wrap="square">
            <a:spAutoFit/>
          </a:bodyPr>
          <a:lstStyle/>
          <a:p>
            <a:r>
              <a:rPr lang="en-IN" sz="2400" b="1" dirty="0"/>
              <a:t>ARIMA vs. ARMA Series</a:t>
            </a:r>
          </a:p>
        </p:txBody>
      </p:sp>
      <p:pic>
        <p:nvPicPr>
          <p:cNvPr id="3" name="Picture 2"/>
          <p:cNvPicPr>
            <a:picLocks noChangeAspect="1"/>
          </p:cNvPicPr>
          <p:nvPr/>
        </p:nvPicPr>
        <p:blipFill>
          <a:blip r:embed="rId2"/>
          <a:stretch>
            <a:fillRect/>
          </a:stretch>
        </p:blipFill>
        <p:spPr>
          <a:xfrm>
            <a:off x="561703" y="722923"/>
            <a:ext cx="10646228" cy="6135077"/>
          </a:xfrm>
          <a:prstGeom prst="rect">
            <a:avLst/>
          </a:prstGeom>
        </p:spPr>
      </p:pic>
    </p:spTree>
    <p:extLst>
      <p:ext uri="{BB962C8B-B14F-4D97-AF65-F5344CB8AC3E}">
        <p14:creationId xmlns:p14="http://schemas.microsoft.com/office/powerpoint/2010/main" val="4295766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4583" y="313509"/>
            <a:ext cx="6616731" cy="461665"/>
          </a:xfrm>
          <a:prstGeom prst="rect">
            <a:avLst/>
          </a:prstGeom>
        </p:spPr>
        <p:txBody>
          <a:bodyPr wrap="square">
            <a:spAutoFit/>
          </a:bodyPr>
          <a:lstStyle/>
          <a:p>
            <a:r>
              <a:rPr lang="en-IN" sz="2400" b="1" dirty="0"/>
              <a:t>I(1) vs. Trend Stationarity</a:t>
            </a:r>
          </a:p>
        </p:txBody>
      </p:sp>
      <p:pic>
        <p:nvPicPr>
          <p:cNvPr id="3" name="Picture 2"/>
          <p:cNvPicPr>
            <a:picLocks noChangeAspect="1"/>
          </p:cNvPicPr>
          <p:nvPr/>
        </p:nvPicPr>
        <p:blipFill>
          <a:blip r:embed="rId2"/>
          <a:stretch>
            <a:fillRect/>
          </a:stretch>
        </p:blipFill>
        <p:spPr>
          <a:xfrm>
            <a:off x="849086" y="1188720"/>
            <a:ext cx="9784080" cy="5094513"/>
          </a:xfrm>
          <a:prstGeom prst="rect">
            <a:avLst/>
          </a:prstGeom>
        </p:spPr>
      </p:pic>
    </p:spTree>
    <p:extLst>
      <p:ext uri="{BB962C8B-B14F-4D97-AF65-F5344CB8AC3E}">
        <p14:creationId xmlns:p14="http://schemas.microsoft.com/office/powerpoint/2010/main" val="8186274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235131"/>
            <a:ext cx="7081211" cy="461665"/>
          </a:xfrm>
          <a:prstGeom prst="rect">
            <a:avLst/>
          </a:prstGeom>
        </p:spPr>
        <p:txBody>
          <a:bodyPr wrap="square">
            <a:spAutoFit/>
          </a:bodyPr>
          <a:lstStyle/>
          <a:p>
            <a:r>
              <a:rPr lang="en-IN" sz="2400" b="1" dirty="0" err="1"/>
              <a:t>Autoregression</a:t>
            </a:r>
            <a:r>
              <a:rPr lang="en-IN" sz="2400" b="1" dirty="0"/>
              <a:t> of I(1) Series</a:t>
            </a:r>
          </a:p>
        </p:txBody>
      </p:sp>
      <p:pic>
        <p:nvPicPr>
          <p:cNvPr id="3" name="Picture 2"/>
          <p:cNvPicPr>
            <a:picLocks noChangeAspect="1"/>
          </p:cNvPicPr>
          <p:nvPr/>
        </p:nvPicPr>
        <p:blipFill>
          <a:blip r:embed="rId2"/>
          <a:stretch>
            <a:fillRect/>
          </a:stretch>
        </p:blipFill>
        <p:spPr>
          <a:xfrm>
            <a:off x="535577" y="836023"/>
            <a:ext cx="10607040" cy="5734594"/>
          </a:xfrm>
          <a:prstGeom prst="rect">
            <a:avLst/>
          </a:prstGeom>
        </p:spPr>
      </p:pic>
    </p:spTree>
    <p:extLst>
      <p:ext uri="{BB962C8B-B14F-4D97-AF65-F5344CB8AC3E}">
        <p14:creationId xmlns:p14="http://schemas.microsoft.com/office/powerpoint/2010/main" val="9066321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856" y="443345"/>
            <a:ext cx="7436044" cy="369332"/>
          </a:xfrm>
          <a:prstGeom prst="rect">
            <a:avLst/>
          </a:prstGeom>
        </p:spPr>
        <p:txBody>
          <a:bodyPr wrap="square">
            <a:spAutoFit/>
          </a:bodyPr>
          <a:lstStyle/>
          <a:p>
            <a:r>
              <a:rPr lang="en-GB" dirty="0"/>
              <a:t>Asymptotic Properties of the OLS Estimator</a:t>
            </a:r>
            <a:endParaRPr lang="en-IN" dirty="0"/>
          </a:p>
        </p:txBody>
      </p:sp>
      <p:pic>
        <p:nvPicPr>
          <p:cNvPr id="3" name="Picture 2"/>
          <p:cNvPicPr>
            <a:picLocks noChangeAspect="1"/>
          </p:cNvPicPr>
          <p:nvPr/>
        </p:nvPicPr>
        <p:blipFill>
          <a:blip r:embed="rId2"/>
          <a:stretch>
            <a:fillRect/>
          </a:stretch>
        </p:blipFill>
        <p:spPr>
          <a:xfrm>
            <a:off x="651164" y="812677"/>
            <a:ext cx="10515600" cy="5657396"/>
          </a:xfrm>
          <a:prstGeom prst="rect">
            <a:avLst/>
          </a:prstGeom>
        </p:spPr>
      </p:pic>
    </p:spTree>
    <p:extLst>
      <p:ext uri="{BB962C8B-B14F-4D97-AF65-F5344CB8AC3E}">
        <p14:creationId xmlns:p14="http://schemas.microsoft.com/office/powerpoint/2010/main" val="36068678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8982" y="1"/>
            <a:ext cx="10654145" cy="6705600"/>
          </a:xfrm>
          <a:prstGeom prst="rect">
            <a:avLst/>
          </a:prstGeom>
        </p:spPr>
      </p:pic>
    </p:spTree>
    <p:extLst>
      <p:ext uri="{BB962C8B-B14F-4D97-AF65-F5344CB8AC3E}">
        <p14:creationId xmlns:p14="http://schemas.microsoft.com/office/powerpoint/2010/main" val="2363570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635" y="221673"/>
            <a:ext cx="11249891" cy="6026727"/>
          </a:xfrm>
          <a:prstGeom prst="rect">
            <a:avLst/>
          </a:prstGeom>
        </p:spPr>
      </p:pic>
    </p:spTree>
    <p:extLst>
      <p:ext uri="{BB962C8B-B14F-4D97-AF65-F5344CB8AC3E}">
        <p14:creationId xmlns:p14="http://schemas.microsoft.com/office/powerpoint/2010/main" val="39174644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055" y="443345"/>
            <a:ext cx="11111344" cy="6248399"/>
          </a:xfrm>
          <a:prstGeom prst="rect">
            <a:avLst/>
          </a:prstGeom>
        </p:spPr>
      </p:pic>
    </p:spTree>
    <p:extLst>
      <p:ext uri="{BB962C8B-B14F-4D97-AF65-F5344CB8AC3E}">
        <p14:creationId xmlns:p14="http://schemas.microsoft.com/office/powerpoint/2010/main" val="33228444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7418" y="124691"/>
            <a:ext cx="10460181" cy="6567054"/>
          </a:xfrm>
          <a:prstGeom prst="rect">
            <a:avLst/>
          </a:prstGeom>
        </p:spPr>
      </p:pic>
    </p:spTree>
    <p:extLst>
      <p:ext uri="{BB962C8B-B14F-4D97-AF65-F5344CB8AC3E}">
        <p14:creationId xmlns:p14="http://schemas.microsoft.com/office/powerpoint/2010/main" val="13327218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3565" y="249382"/>
            <a:ext cx="6210828" cy="369332"/>
          </a:xfrm>
          <a:prstGeom prst="rect">
            <a:avLst/>
          </a:prstGeom>
        </p:spPr>
        <p:txBody>
          <a:bodyPr wrap="square">
            <a:spAutoFit/>
          </a:bodyPr>
          <a:lstStyle/>
          <a:p>
            <a:r>
              <a:rPr lang="en-IN" dirty="0"/>
              <a:t>Tests of Unit Root</a:t>
            </a:r>
          </a:p>
        </p:txBody>
      </p:sp>
      <p:pic>
        <p:nvPicPr>
          <p:cNvPr id="3" name="Picture 2"/>
          <p:cNvPicPr>
            <a:picLocks noChangeAspect="1"/>
          </p:cNvPicPr>
          <p:nvPr/>
        </p:nvPicPr>
        <p:blipFill>
          <a:blip r:embed="rId2"/>
          <a:stretch>
            <a:fillRect/>
          </a:stretch>
        </p:blipFill>
        <p:spPr>
          <a:xfrm>
            <a:off x="803565" y="618713"/>
            <a:ext cx="9989126" cy="5698959"/>
          </a:xfrm>
          <a:prstGeom prst="rect">
            <a:avLst/>
          </a:prstGeom>
        </p:spPr>
      </p:pic>
    </p:spTree>
    <p:extLst>
      <p:ext uri="{BB962C8B-B14F-4D97-AF65-F5344CB8AC3E}">
        <p14:creationId xmlns:p14="http://schemas.microsoft.com/office/powerpoint/2010/main" val="10874027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6582" y="0"/>
            <a:ext cx="10972800" cy="6497781"/>
          </a:xfrm>
          <a:prstGeom prst="rect">
            <a:avLst/>
          </a:prstGeom>
        </p:spPr>
      </p:pic>
    </p:spTree>
    <p:extLst>
      <p:ext uri="{BB962C8B-B14F-4D97-AF65-F5344CB8AC3E}">
        <p14:creationId xmlns:p14="http://schemas.microsoft.com/office/powerpoint/2010/main" val="274352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39" y="470263"/>
            <a:ext cx="10829109" cy="3226526"/>
          </a:xfrm>
          <a:prstGeom prst="rect">
            <a:avLst/>
          </a:prstGeom>
        </p:spPr>
      </p:pic>
    </p:spTree>
    <p:extLst>
      <p:ext uri="{BB962C8B-B14F-4D97-AF65-F5344CB8AC3E}">
        <p14:creationId xmlns:p14="http://schemas.microsoft.com/office/powerpoint/2010/main" val="29348379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145" y="221673"/>
            <a:ext cx="6659945" cy="369332"/>
          </a:xfrm>
          <a:prstGeom prst="rect">
            <a:avLst/>
          </a:prstGeom>
        </p:spPr>
        <p:txBody>
          <a:bodyPr wrap="square">
            <a:spAutoFit/>
          </a:bodyPr>
          <a:lstStyle/>
          <a:p>
            <a:r>
              <a:rPr lang="en-IN" dirty="0"/>
              <a:t>Dickey-Fuller distributions</a:t>
            </a:r>
          </a:p>
        </p:txBody>
      </p:sp>
      <p:pic>
        <p:nvPicPr>
          <p:cNvPr id="3" name="Picture 2"/>
          <p:cNvPicPr>
            <a:picLocks noChangeAspect="1"/>
          </p:cNvPicPr>
          <p:nvPr/>
        </p:nvPicPr>
        <p:blipFill>
          <a:blip r:embed="rId2"/>
          <a:stretch>
            <a:fillRect/>
          </a:stretch>
        </p:blipFill>
        <p:spPr>
          <a:xfrm>
            <a:off x="748144" y="591005"/>
            <a:ext cx="10487891" cy="5601977"/>
          </a:xfrm>
          <a:prstGeom prst="rect">
            <a:avLst/>
          </a:prstGeom>
        </p:spPr>
      </p:pic>
    </p:spTree>
    <p:extLst>
      <p:ext uri="{BB962C8B-B14F-4D97-AF65-F5344CB8AC3E}">
        <p14:creationId xmlns:p14="http://schemas.microsoft.com/office/powerpoint/2010/main" val="35211251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926" y="457200"/>
            <a:ext cx="11097491" cy="6123709"/>
          </a:xfrm>
          <a:prstGeom prst="rect">
            <a:avLst/>
          </a:prstGeom>
        </p:spPr>
      </p:pic>
    </p:spTree>
    <p:extLst>
      <p:ext uri="{BB962C8B-B14F-4D97-AF65-F5344CB8AC3E}">
        <p14:creationId xmlns:p14="http://schemas.microsoft.com/office/powerpoint/2010/main" val="22757167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451" y="222070"/>
            <a:ext cx="5965240" cy="461665"/>
          </a:xfrm>
          <a:prstGeom prst="rect">
            <a:avLst/>
          </a:prstGeom>
        </p:spPr>
        <p:txBody>
          <a:bodyPr wrap="square">
            <a:spAutoFit/>
          </a:bodyPr>
          <a:lstStyle/>
          <a:p>
            <a:r>
              <a:rPr lang="en-IN" sz="2400" b="1" dirty="0" smtClean="0"/>
              <a:t>Implementation</a:t>
            </a:r>
            <a:endParaRPr lang="en-IN" sz="2400" b="1" dirty="0"/>
          </a:p>
        </p:txBody>
      </p:sp>
      <p:pic>
        <p:nvPicPr>
          <p:cNvPr id="3" name="Picture 2"/>
          <p:cNvPicPr>
            <a:picLocks noChangeAspect="1"/>
          </p:cNvPicPr>
          <p:nvPr/>
        </p:nvPicPr>
        <p:blipFill>
          <a:blip r:embed="rId2"/>
          <a:stretch>
            <a:fillRect/>
          </a:stretch>
        </p:blipFill>
        <p:spPr>
          <a:xfrm>
            <a:off x="966651" y="1045029"/>
            <a:ext cx="9588138" cy="5512525"/>
          </a:xfrm>
          <a:prstGeom prst="rect">
            <a:avLst/>
          </a:prstGeom>
        </p:spPr>
      </p:pic>
    </p:spTree>
    <p:extLst>
      <p:ext uri="{BB962C8B-B14F-4D97-AF65-F5344CB8AC3E}">
        <p14:creationId xmlns:p14="http://schemas.microsoft.com/office/powerpoint/2010/main" val="6375705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572" y="261258"/>
            <a:ext cx="2909422" cy="461665"/>
          </a:xfrm>
          <a:prstGeom prst="rect">
            <a:avLst/>
          </a:prstGeom>
        </p:spPr>
        <p:txBody>
          <a:bodyPr wrap="square">
            <a:spAutoFit/>
          </a:bodyPr>
          <a:lstStyle/>
          <a:p>
            <a:r>
              <a:rPr lang="en-IN" sz="2400" b="1" dirty="0"/>
              <a:t>Phillips-</a:t>
            </a:r>
            <a:r>
              <a:rPr lang="en-IN" sz="2400" b="1" dirty="0" err="1"/>
              <a:t>Perron</a:t>
            </a:r>
            <a:r>
              <a:rPr lang="en-IN" sz="2400" b="1" dirty="0"/>
              <a:t> Tests</a:t>
            </a:r>
          </a:p>
        </p:txBody>
      </p:sp>
      <p:pic>
        <p:nvPicPr>
          <p:cNvPr id="3" name="Picture 2"/>
          <p:cNvPicPr>
            <a:picLocks noChangeAspect="1"/>
          </p:cNvPicPr>
          <p:nvPr/>
        </p:nvPicPr>
        <p:blipFill>
          <a:blip r:embed="rId2"/>
          <a:stretch>
            <a:fillRect/>
          </a:stretch>
        </p:blipFill>
        <p:spPr>
          <a:xfrm>
            <a:off x="914401" y="914400"/>
            <a:ext cx="10175966" cy="5695405"/>
          </a:xfrm>
          <a:prstGeom prst="rect">
            <a:avLst/>
          </a:prstGeom>
        </p:spPr>
      </p:pic>
    </p:spTree>
    <p:extLst>
      <p:ext uri="{BB962C8B-B14F-4D97-AF65-F5344CB8AC3E}">
        <p14:creationId xmlns:p14="http://schemas.microsoft.com/office/powerpoint/2010/main" val="40105281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39" y="326571"/>
            <a:ext cx="10646229" cy="5995852"/>
          </a:xfrm>
          <a:prstGeom prst="rect">
            <a:avLst/>
          </a:prstGeom>
        </p:spPr>
      </p:pic>
    </p:spTree>
    <p:extLst>
      <p:ext uri="{BB962C8B-B14F-4D97-AF65-F5344CB8AC3E}">
        <p14:creationId xmlns:p14="http://schemas.microsoft.com/office/powerpoint/2010/main" val="25422606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1" y="287384"/>
            <a:ext cx="10646228" cy="6217920"/>
          </a:xfrm>
          <a:prstGeom prst="rect">
            <a:avLst/>
          </a:prstGeom>
        </p:spPr>
      </p:pic>
    </p:spTree>
    <p:extLst>
      <p:ext uri="{BB962C8B-B14F-4D97-AF65-F5344CB8AC3E}">
        <p14:creationId xmlns:p14="http://schemas.microsoft.com/office/powerpoint/2010/main" val="303551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0449" y="266002"/>
            <a:ext cx="4876720" cy="461665"/>
          </a:xfrm>
          <a:prstGeom prst="rect">
            <a:avLst/>
          </a:prstGeom>
        </p:spPr>
        <p:txBody>
          <a:bodyPr wrap="none">
            <a:spAutoFit/>
          </a:bodyPr>
          <a:lstStyle/>
          <a:p>
            <a:r>
              <a:rPr lang="en-IN" sz="2400" b="1" dirty="0"/>
              <a:t>Augmented Dickey-Fuller (ADF) Tests</a:t>
            </a:r>
          </a:p>
        </p:txBody>
      </p:sp>
      <p:pic>
        <p:nvPicPr>
          <p:cNvPr id="3" name="Picture 2"/>
          <p:cNvPicPr>
            <a:picLocks noChangeAspect="1"/>
          </p:cNvPicPr>
          <p:nvPr/>
        </p:nvPicPr>
        <p:blipFill>
          <a:blip r:embed="rId2"/>
          <a:stretch>
            <a:fillRect/>
          </a:stretch>
        </p:blipFill>
        <p:spPr>
          <a:xfrm>
            <a:off x="731521" y="901337"/>
            <a:ext cx="10358846" cy="5512526"/>
          </a:xfrm>
          <a:prstGeom prst="rect">
            <a:avLst/>
          </a:prstGeom>
        </p:spPr>
      </p:pic>
    </p:spTree>
    <p:extLst>
      <p:ext uri="{BB962C8B-B14F-4D97-AF65-F5344CB8AC3E}">
        <p14:creationId xmlns:p14="http://schemas.microsoft.com/office/powerpoint/2010/main" val="32821604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352697"/>
            <a:ext cx="5899807" cy="461665"/>
          </a:xfrm>
          <a:prstGeom prst="rect">
            <a:avLst/>
          </a:prstGeom>
        </p:spPr>
        <p:txBody>
          <a:bodyPr wrap="square">
            <a:spAutoFit/>
          </a:bodyPr>
          <a:lstStyle/>
          <a:p>
            <a:r>
              <a:rPr lang="en-IN" sz="2400" b="1" dirty="0"/>
              <a:t>KPSS Tests</a:t>
            </a:r>
          </a:p>
        </p:txBody>
      </p:sp>
      <p:pic>
        <p:nvPicPr>
          <p:cNvPr id="3" name="Picture 2"/>
          <p:cNvPicPr>
            <a:picLocks noChangeAspect="1"/>
          </p:cNvPicPr>
          <p:nvPr/>
        </p:nvPicPr>
        <p:blipFill>
          <a:blip r:embed="rId2"/>
          <a:stretch>
            <a:fillRect/>
          </a:stretch>
        </p:blipFill>
        <p:spPr>
          <a:xfrm>
            <a:off x="1058091" y="914400"/>
            <a:ext cx="9744892" cy="5081451"/>
          </a:xfrm>
          <a:prstGeom prst="rect">
            <a:avLst/>
          </a:prstGeom>
        </p:spPr>
      </p:pic>
    </p:spTree>
    <p:extLst>
      <p:ext uri="{BB962C8B-B14F-4D97-AF65-F5344CB8AC3E}">
        <p14:creationId xmlns:p14="http://schemas.microsoft.com/office/powerpoint/2010/main" val="12902367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462" y="391886"/>
            <a:ext cx="10384971" cy="6074228"/>
          </a:xfrm>
          <a:prstGeom prst="rect">
            <a:avLst/>
          </a:prstGeom>
        </p:spPr>
      </p:pic>
    </p:spTree>
    <p:extLst>
      <p:ext uri="{BB962C8B-B14F-4D97-AF65-F5344CB8AC3E}">
        <p14:creationId xmlns:p14="http://schemas.microsoft.com/office/powerpoint/2010/main" val="2823475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4" y="535577"/>
            <a:ext cx="10398035" cy="6061166"/>
          </a:xfrm>
          <a:prstGeom prst="rect">
            <a:avLst/>
          </a:prstGeom>
        </p:spPr>
      </p:pic>
    </p:spTree>
    <p:extLst>
      <p:ext uri="{BB962C8B-B14F-4D97-AF65-F5344CB8AC3E}">
        <p14:creationId xmlns:p14="http://schemas.microsoft.com/office/powerpoint/2010/main" val="3314654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248194"/>
            <a:ext cx="10045337" cy="862149"/>
          </a:xfrm>
          <a:prstGeom prst="rect">
            <a:avLst/>
          </a:prstGeom>
        </p:spPr>
      </p:pic>
      <p:pic>
        <p:nvPicPr>
          <p:cNvPr id="3" name="Picture 2"/>
          <p:cNvPicPr>
            <a:picLocks noChangeAspect="1"/>
          </p:cNvPicPr>
          <p:nvPr/>
        </p:nvPicPr>
        <p:blipFill>
          <a:blip r:embed="rId3"/>
          <a:stretch>
            <a:fillRect/>
          </a:stretch>
        </p:blipFill>
        <p:spPr>
          <a:xfrm>
            <a:off x="901337" y="1110343"/>
            <a:ext cx="679269" cy="313508"/>
          </a:xfrm>
          <a:prstGeom prst="rect">
            <a:avLst/>
          </a:prstGeom>
        </p:spPr>
      </p:pic>
      <p:pic>
        <p:nvPicPr>
          <p:cNvPr id="4" name="Picture 3"/>
          <p:cNvPicPr>
            <a:picLocks noChangeAspect="1"/>
          </p:cNvPicPr>
          <p:nvPr/>
        </p:nvPicPr>
        <p:blipFill>
          <a:blip r:embed="rId4"/>
          <a:stretch>
            <a:fillRect/>
          </a:stretch>
        </p:blipFill>
        <p:spPr>
          <a:xfrm>
            <a:off x="809898" y="1423850"/>
            <a:ext cx="10463348" cy="4519749"/>
          </a:xfrm>
          <a:prstGeom prst="rect">
            <a:avLst/>
          </a:prstGeom>
        </p:spPr>
      </p:pic>
    </p:spTree>
    <p:extLst>
      <p:ext uri="{BB962C8B-B14F-4D97-AF65-F5344CB8AC3E}">
        <p14:creationId xmlns:p14="http://schemas.microsoft.com/office/powerpoint/2010/main" val="1988925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4" y="391886"/>
            <a:ext cx="10502536" cy="5969725"/>
          </a:xfrm>
          <a:prstGeom prst="rect">
            <a:avLst/>
          </a:prstGeom>
        </p:spPr>
      </p:pic>
    </p:spTree>
    <p:extLst>
      <p:ext uri="{BB962C8B-B14F-4D97-AF65-F5344CB8AC3E}">
        <p14:creationId xmlns:p14="http://schemas.microsoft.com/office/powerpoint/2010/main" val="31304442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589" y="496389"/>
            <a:ext cx="9901645" cy="5982788"/>
          </a:xfrm>
          <a:prstGeom prst="rect">
            <a:avLst/>
          </a:prstGeom>
        </p:spPr>
      </p:pic>
    </p:spTree>
    <p:extLst>
      <p:ext uri="{BB962C8B-B14F-4D97-AF65-F5344CB8AC3E}">
        <p14:creationId xmlns:p14="http://schemas.microsoft.com/office/powerpoint/2010/main" val="41473668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4766" y="326571"/>
            <a:ext cx="6599895" cy="461665"/>
          </a:xfrm>
          <a:prstGeom prst="rect">
            <a:avLst/>
          </a:prstGeom>
        </p:spPr>
        <p:txBody>
          <a:bodyPr wrap="square">
            <a:spAutoFit/>
          </a:bodyPr>
          <a:lstStyle/>
          <a:p>
            <a:r>
              <a:rPr lang="en-IN" sz="2400" b="1" dirty="0"/>
              <a:t>Spurious Regressions</a:t>
            </a:r>
          </a:p>
        </p:txBody>
      </p:sp>
      <p:pic>
        <p:nvPicPr>
          <p:cNvPr id="4" name="Picture 3"/>
          <p:cNvPicPr>
            <a:picLocks noChangeAspect="1"/>
          </p:cNvPicPr>
          <p:nvPr/>
        </p:nvPicPr>
        <p:blipFill>
          <a:blip r:embed="rId2"/>
          <a:stretch>
            <a:fillRect/>
          </a:stretch>
        </p:blipFill>
        <p:spPr>
          <a:xfrm>
            <a:off x="574766" y="927463"/>
            <a:ext cx="10215154" cy="5068388"/>
          </a:xfrm>
          <a:prstGeom prst="rect">
            <a:avLst/>
          </a:prstGeom>
        </p:spPr>
      </p:pic>
    </p:spTree>
    <p:extLst>
      <p:ext uri="{BB962C8B-B14F-4D97-AF65-F5344CB8AC3E}">
        <p14:creationId xmlns:p14="http://schemas.microsoft.com/office/powerpoint/2010/main" val="28661520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273" y="326571"/>
            <a:ext cx="10593978" cy="6152606"/>
          </a:xfrm>
          <a:prstGeom prst="rect">
            <a:avLst/>
          </a:prstGeom>
        </p:spPr>
      </p:pic>
    </p:spTree>
    <p:extLst>
      <p:ext uri="{BB962C8B-B14F-4D97-AF65-F5344CB8AC3E}">
        <p14:creationId xmlns:p14="http://schemas.microsoft.com/office/powerpoint/2010/main" val="32062092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40" y="705394"/>
            <a:ext cx="9418320" cy="5551715"/>
          </a:xfrm>
          <a:prstGeom prst="rect">
            <a:avLst/>
          </a:prstGeom>
        </p:spPr>
      </p:pic>
    </p:spTree>
    <p:extLst>
      <p:ext uri="{BB962C8B-B14F-4D97-AF65-F5344CB8AC3E}">
        <p14:creationId xmlns:p14="http://schemas.microsoft.com/office/powerpoint/2010/main" val="24228625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4" y="248194"/>
            <a:ext cx="10162903" cy="6021977"/>
          </a:xfrm>
          <a:prstGeom prst="rect">
            <a:avLst/>
          </a:prstGeom>
        </p:spPr>
      </p:pic>
    </p:spTree>
    <p:extLst>
      <p:ext uri="{BB962C8B-B14F-4D97-AF65-F5344CB8AC3E}">
        <p14:creationId xmlns:p14="http://schemas.microsoft.com/office/powerpoint/2010/main" val="32853211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0" y="339635"/>
            <a:ext cx="10463350" cy="6374674"/>
          </a:xfrm>
          <a:prstGeom prst="rect">
            <a:avLst/>
          </a:prstGeom>
        </p:spPr>
      </p:pic>
    </p:spTree>
    <p:extLst>
      <p:ext uri="{BB962C8B-B14F-4D97-AF65-F5344CB8AC3E}">
        <p14:creationId xmlns:p14="http://schemas.microsoft.com/office/powerpoint/2010/main" val="7597210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207" y="261257"/>
            <a:ext cx="6159192" cy="461665"/>
          </a:xfrm>
          <a:prstGeom prst="rect">
            <a:avLst/>
          </a:prstGeom>
        </p:spPr>
        <p:txBody>
          <a:bodyPr wrap="square">
            <a:spAutoFit/>
          </a:bodyPr>
          <a:lstStyle/>
          <a:p>
            <a:r>
              <a:rPr lang="en-US" altLang="en-US" sz="2400" b="1" dirty="0" err="1"/>
              <a:t>Cointegration</a:t>
            </a:r>
            <a:endParaRPr lang="en-IN" sz="2400" b="1" dirty="0"/>
          </a:p>
        </p:txBody>
      </p:sp>
      <p:pic>
        <p:nvPicPr>
          <p:cNvPr id="3" name="Picture 2"/>
          <p:cNvPicPr>
            <a:picLocks noChangeAspect="1"/>
          </p:cNvPicPr>
          <p:nvPr/>
        </p:nvPicPr>
        <p:blipFill>
          <a:blip r:embed="rId2"/>
          <a:stretch>
            <a:fillRect/>
          </a:stretch>
        </p:blipFill>
        <p:spPr>
          <a:xfrm>
            <a:off x="666207" y="953589"/>
            <a:ext cx="10045336" cy="5447211"/>
          </a:xfrm>
          <a:prstGeom prst="rect">
            <a:avLst/>
          </a:prstGeom>
        </p:spPr>
      </p:pic>
    </p:spTree>
    <p:extLst>
      <p:ext uri="{BB962C8B-B14F-4D97-AF65-F5344CB8AC3E}">
        <p14:creationId xmlns:p14="http://schemas.microsoft.com/office/powerpoint/2010/main" val="18804577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1" y="195944"/>
            <a:ext cx="9392195" cy="2377439"/>
          </a:xfrm>
          <a:prstGeom prst="rect">
            <a:avLst/>
          </a:prstGeom>
        </p:spPr>
      </p:pic>
      <p:pic>
        <p:nvPicPr>
          <p:cNvPr id="3" name="Picture 2"/>
          <p:cNvPicPr>
            <a:picLocks noChangeAspect="1"/>
          </p:cNvPicPr>
          <p:nvPr/>
        </p:nvPicPr>
        <p:blipFill>
          <a:blip r:embed="rId3"/>
          <a:stretch>
            <a:fillRect/>
          </a:stretch>
        </p:blipFill>
        <p:spPr>
          <a:xfrm>
            <a:off x="2495006" y="2664823"/>
            <a:ext cx="7158445" cy="3853543"/>
          </a:xfrm>
          <a:prstGeom prst="rect">
            <a:avLst/>
          </a:prstGeom>
        </p:spPr>
      </p:pic>
    </p:spTree>
    <p:extLst>
      <p:ext uri="{BB962C8B-B14F-4D97-AF65-F5344CB8AC3E}">
        <p14:creationId xmlns:p14="http://schemas.microsoft.com/office/powerpoint/2010/main" val="6126223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273" y="326571"/>
            <a:ext cx="9862457" cy="5930537"/>
          </a:xfrm>
          <a:prstGeom prst="rect">
            <a:avLst/>
          </a:prstGeom>
        </p:spPr>
      </p:pic>
    </p:spTree>
    <p:extLst>
      <p:ext uri="{BB962C8B-B14F-4D97-AF65-F5344CB8AC3E}">
        <p14:creationId xmlns:p14="http://schemas.microsoft.com/office/powerpoint/2010/main" val="2366875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408" y="365760"/>
            <a:ext cx="9872443" cy="5303520"/>
          </a:xfrm>
          <a:prstGeom prst="rect">
            <a:avLst/>
          </a:prstGeom>
        </p:spPr>
      </p:pic>
    </p:spTree>
    <p:extLst>
      <p:ext uri="{BB962C8B-B14F-4D97-AF65-F5344CB8AC3E}">
        <p14:creationId xmlns:p14="http://schemas.microsoft.com/office/powerpoint/2010/main" val="22290476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2" y="300446"/>
            <a:ext cx="10502537" cy="6152605"/>
          </a:xfrm>
          <a:prstGeom prst="rect">
            <a:avLst/>
          </a:prstGeom>
        </p:spPr>
      </p:pic>
    </p:spTree>
    <p:extLst>
      <p:ext uri="{BB962C8B-B14F-4D97-AF65-F5344CB8AC3E}">
        <p14:creationId xmlns:p14="http://schemas.microsoft.com/office/powerpoint/2010/main" val="17290315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1520" y="313509"/>
            <a:ext cx="7046671" cy="461665"/>
          </a:xfrm>
          <a:prstGeom prst="rect">
            <a:avLst/>
          </a:prstGeom>
        </p:spPr>
        <p:txBody>
          <a:bodyPr wrap="square">
            <a:spAutoFit/>
          </a:bodyPr>
          <a:lstStyle/>
          <a:p>
            <a:r>
              <a:rPr lang="en-IN" sz="2400" b="1" dirty="0"/>
              <a:t>Characterization of Co-Integration</a:t>
            </a:r>
          </a:p>
        </p:txBody>
      </p:sp>
      <p:pic>
        <p:nvPicPr>
          <p:cNvPr id="3" name="Picture 2"/>
          <p:cNvPicPr>
            <a:picLocks noChangeAspect="1"/>
          </p:cNvPicPr>
          <p:nvPr/>
        </p:nvPicPr>
        <p:blipFill>
          <a:blip r:embed="rId2"/>
          <a:stretch>
            <a:fillRect/>
          </a:stretch>
        </p:blipFill>
        <p:spPr>
          <a:xfrm>
            <a:off x="731519" y="775174"/>
            <a:ext cx="10136777" cy="5586437"/>
          </a:xfrm>
          <a:prstGeom prst="rect">
            <a:avLst/>
          </a:prstGeom>
        </p:spPr>
      </p:pic>
    </p:spTree>
    <p:extLst>
      <p:ext uri="{BB962C8B-B14F-4D97-AF65-F5344CB8AC3E}">
        <p14:creationId xmlns:p14="http://schemas.microsoft.com/office/powerpoint/2010/main" val="7883528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4" y="365760"/>
            <a:ext cx="10162903" cy="6074229"/>
          </a:xfrm>
          <a:prstGeom prst="rect">
            <a:avLst/>
          </a:prstGeom>
        </p:spPr>
      </p:pic>
    </p:spTree>
    <p:extLst>
      <p:ext uri="{BB962C8B-B14F-4D97-AF65-F5344CB8AC3E}">
        <p14:creationId xmlns:p14="http://schemas.microsoft.com/office/powerpoint/2010/main" val="9788702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3405" y="1149531"/>
            <a:ext cx="10019211" cy="3422469"/>
          </a:xfrm>
          <a:prstGeom prst="rect">
            <a:avLst/>
          </a:prstGeom>
        </p:spPr>
      </p:pic>
    </p:spTree>
    <p:extLst>
      <p:ext uri="{BB962C8B-B14F-4D97-AF65-F5344CB8AC3E}">
        <p14:creationId xmlns:p14="http://schemas.microsoft.com/office/powerpoint/2010/main" val="27649592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130629"/>
            <a:ext cx="10267406" cy="6126480"/>
          </a:xfrm>
          <a:prstGeom prst="rect">
            <a:avLst/>
          </a:prstGeom>
        </p:spPr>
      </p:pic>
    </p:spTree>
    <p:extLst>
      <p:ext uri="{BB962C8B-B14F-4D97-AF65-F5344CB8AC3E}">
        <p14:creationId xmlns:p14="http://schemas.microsoft.com/office/powerpoint/2010/main" val="349874218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274320"/>
            <a:ext cx="9771017" cy="6021977"/>
          </a:xfrm>
          <a:prstGeom prst="rect">
            <a:avLst/>
          </a:prstGeom>
        </p:spPr>
      </p:pic>
    </p:spTree>
    <p:extLst>
      <p:ext uri="{BB962C8B-B14F-4D97-AF65-F5344CB8AC3E}">
        <p14:creationId xmlns:p14="http://schemas.microsoft.com/office/powerpoint/2010/main" val="385565180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584" y="418011"/>
            <a:ext cx="10633166" cy="5969725"/>
          </a:xfrm>
          <a:prstGeom prst="rect">
            <a:avLst/>
          </a:prstGeom>
        </p:spPr>
      </p:pic>
    </p:spTree>
    <p:extLst>
      <p:ext uri="{BB962C8B-B14F-4D97-AF65-F5344CB8AC3E}">
        <p14:creationId xmlns:p14="http://schemas.microsoft.com/office/powerpoint/2010/main" val="25039209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4" y="940526"/>
            <a:ext cx="10202092" cy="3866605"/>
          </a:xfrm>
          <a:prstGeom prst="rect">
            <a:avLst/>
          </a:prstGeom>
        </p:spPr>
      </p:pic>
    </p:spTree>
    <p:extLst>
      <p:ext uri="{BB962C8B-B14F-4D97-AF65-F5344CB8AC3E}">
        <p14:creationId xmlns:p14="http://schemas.microsoft.com/office/powerpoint/2010/main" val="35991910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577" y="300446"/>
            <a:ext cx="10541725" cy="6021977"/>
          </a:xfrm>
          <a:prstGeom prst="rect">
            <a:avLst/>
          </a:prstGeom>
        </p:spPr>
      </p:pic>
    </p:spTree>
    <p:extLst>
      <p:ext uri="{BB962C8B-B14F-4D97-AF65-F5344CB8AC3E}">
        <p14:creationId xmlns:p14="http://schemas.microsoft.com/office/powerpoint/2010/main" val="17901166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394" y="248194"/>
            <a:ext cx="6543485" cy="461665"/>
          </a:xfrm>
          <a:prstGeom prst="rect">
            <a:avLst/>
          </a:prstGeom>
        </p:spPr>
        <p:txBody>
          <a:bodyPr wrap="square">
            <a:spAutoFit/>
          </a:bodyPr>
          <a:lstStyle/>
          <a:p>
            <a:r>
              <a:rPr lang="en-IN" sz="2400" b="1" dirty="0"/>
              <a:t>Other Representations</a:t>
            </a:r>
          </a:p>
        </p:txBody>
      </p:sp>
      <p:pic>
        <p:nvPicPr>
          <p:cNvPr id="3" name="Picture 2"/>
          <p:cNvPicPr>
            <a:picLocks noChangeAspect="1"/>
          </p:cNvPicPr>
          <p:nvPr/>
        </p:nvPicPr>
        <p:blipFill>
          <a:blip r:embed="rId2"/>
          <a:stretch>
            <a:fillRect/>
          </a:stretch>
        </p:blipFill>
        <p:spPr>
          <a:xfrm>
            <a:off x="705394" y="836023"/>
            <a:ext cx="10528663" cy="5290457"/>
          </a:xfrm>
          <a:prstGeom prst="rect">
            <a:avLst/>
          </a:prstGeom>
        </p:spPr>
      </p:pic>
    </p:spTree>
    <p:extLst>
      <p:ext uri="{BB962C8B-B14F-4D97-AF65-F5344CB8AC3E}">
        <p14:creationId xmlns:p14="http://schemas.microsoft.com/office/powerpoint/2010/main" val="305310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954" y="209007"/>
            <a:ext cx="10698479" cy="6740307"/>
          </a:xfrm>
          <a:prstGeom prst="rect">
            <a:avLst/>
          </a:prstGeom>
        </p:spPr>
        <p:txBody>
          <a:bodyPr wrap="square">
            <a:spAutoFit/>
          </a:bodyPr>
          <a:lstStyle/>
          <a:p>
            <a:pPr algn="just">
              <a:lnSpc>
                <a:spcPct val="150000"/>
              </a:lnSpc>
            </a:pPr>
            <a:r>
              <a:rPr lang="en-GB" dirty="0">
                <a:solidFill>
                  <a:srgbClr val="282829"/>
                </a:solidFill>
                <a:latin typeface="-apple-system"/>
              </a:rPr>
              <a:t>Time series are used in any domain of applied science and engineering which involves temporal measurements, statistics, signal processing, pattern recognition, econometrics, mathematical finance, weather forecasting, earthquake prediction, electroencephalography, control engineering, astronomy, communications engineering.</a:t>
            </a:r>
          </a:p>
          <a:p>
            <a:pPr algn="just">
              <a:lnSpc>
                <a:spcPct val="150000"/>
              </a:lnSpc>
            </a:pPr>
            <a:r>
              <a:rPr lang="en-GB" dirty="0">
                <a:solidFill>
                  <a:srgbClr val="282829"/>
                </a:solidFill>
                <a:latin typeface="-apple-system"/>
              </a:rPr>
              <a:t>In the context of pattern recognition and machine learning, time series analysis can be used for clustering, classification, query by content, anomaly detection as well as forecasting.</a:t>
            </a:r>
          </a:p>
          <a:p>
            <a:pPr algn="just">
              <a:lnSpc>
                <a:spcPct val="150000"/>
              </a:lnSpc>
            </a:pPr>
            <a:r>
              <a:rPr lang="en-GB" dirty="0">
                <a:solidFill>
                  <a:srgbClr val="282829"/>
                </a:solidFill>
                <a:latin typeface="-apple-system"/>
              </a:rPr>
              <a:t>A time series as having a natural temporal ordering applied to real-valued, continuous data, discrete numeric data, or discrete symbolic data (sequences of characters, such as letters and words) with the primary goal of time series analysis to forecast</a:t>
            </a:r>
            <a:r>
              <a:rPr lang="en-GB" dirty="0" smtClean="0">
                <a:solidFill>
                  <a:srgbClr val="282829"/>
                </a:solidFill>
                <a:latin typeface="-apple-system"/>
              </a:rPr>
              <a:t>. </a:t>
            </a:r>
          </a:p>
          <a:p>
            <a:pPr algn="just">
              <a:lnSpc>
                <a:spcPct val="150000"/>
              </a:lnSpc>
            </a:pPr>
            <a:r>
              <a:rPr lang="en-GB" dirty="0" smtClean="0"/>
              <a:t>Time </a:t>
            </a:r>
            <a:r>
              <a:rPr lang="en-GB" dirty="0"/>
              <a:t>series data means that we have data from one unit, over many points in time. Panel data (or time series cross section) means that we have data from many units, over many points in time.</a:t>
            </a:r>
            <a:endParaRPr lang="en-GB" i="1" dirty="0"/>
          </a:p>
          <a:p>
            <a:endParaRPr lang="en-GB" i="1" dirty="0"/>
          </a:p>
          <a:p>
            <a:pPr>
              <a:lnSpc>
                <a:spcPct val="150000"/>
              </a:lnSpc>
            </a:pPr>
            <a:r>
              <a:rPr lang="en-GB" dirty="0"/>
              <a:t>The big difference is that in a time series we can measure the overall change in the measurement over time (or by group) while in a longitudinal analysis you actually have the measurement of change at the individual level.</a:t>
            </a:r>
          </a:p>
          <a:p>
            <a:pPr algn="just">
              <a:lnSpc>
                <a:spcPct val="150000"/>
              </a:lnSpc>
            </a:pPr>
            <a:endParaRPr lang="en-GB" dirty="0" smtClean="0">
              <a:solidFill>
                <a:srgbClr val="282829"/>
              </a:solidFill>
              <a:latin typeface="-apple-system"/>
            </a:endParaRPr>
          </a:p>
          <a:p>
            <a:r>
              <a:rPr lang="en-GB" dirty="0"/>
              <a:t/>
            </a:r>
            <a:br>
              <a:rPr lang="en-GB" dirty="0"/>
            </a:br>
            <a:endParaRPr lang="en-GB" b="0" i="0" dirty="0">
              <a:solidFill>
                <a:srgbClr val="282829"/>
              </a:solidFill>
              <a:effectLst/>
              <a:latin typeface="-apple-system"/>
            </a:endParaRPr>
          </a:p>
        </p:txBody>
      </p:sp>
    </p:spTree>
    <p:extLst>
      <p:ext uri="{BB962C8B-B14F-4D97-AF65-F5344CB8AC3E}">
        <p14:creationId xmlns:p14="http://schemas.microsoft.com/office/powerpoint/2010/main" val="2673420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555998"/>
            <a:ext cx="10502537" cy="1651625"/>
          </a:xfrm>
          <a:prstGeom prst="rect">
            <a:avLst/>
          </a:prstGeom>
        </p:spPr>
      </p:pic>
      <p:pic>
        <p:nvPicPr>
          <p:cNvPr id="4" name="Picture 3"/>
          <p:cNvPicPr>
            <a:picLocks noChangeAspect="1"/>
          </p:cNvPicPr>
          <p:nvPr/>
        </p:nvPicPr>
        <p:blipFill>
          <a:blip r:embed="rId3"/>
          <a:stretch>
            <a:fillRect/>
          </a:stretch>
        </p:blipFill>
        <p:spPr>
          <a:xfrm>
            <a:off x="809898" y="2126445"/>
            <a:ext cx="10411096" cy="2145109"/>
          </a:xfrm>
          <a:prstGeom prst="rect">
            <a:avLst/>
          </a:prstGeom>
        </p:spPr>
      </p:pic>
      <p:pic>
        <p:nvPicPr>
          <p:cNvPr id="6" name="Picture 5"/>
          <p:cNvPicPr>
            <a:picLocks noChangeAspect="1"/>
          </p:cNvPicPr>
          <p:nvPr/>
        </p:nvPicPr>
        <p:blipFill>
          <a:blip r:embed="rId4"/>
          <a:stretch>
            <a:fillRect/>
          </a:stretch>
        </p:blipFill>
        <p:spPr>
          <a:xfrm>
            <a:off x="953589" y="4271554"/>
            <a:ext cx="10019211" cy="1998617"/>
          </a:xfrm>
          <a:prstGeom prst="rect">
            <a:avLst/>
          </a:prstGeom>
        </p:spPr>
      </p:pic>
    </p:spTree>
    <p:extLst>
      <p:ext uri="{BB962C8B-B14F-4D97-AF65-F5344CB8AC3E}">
        <p14:creationId xmlns:p14="http://schemas.microsoft.com/office/powerpoint/2010/main" val="4731356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9269" y="274320"/>
            <a:ext cx="6622991" cy="461665"/>
          </a:xfrm>
          <a:prstGeom prst="rect">
            <a:avLst/>
          </a:prstGeom>
        </p:spPr>
        <p:txBody>
          <a:bodyPr wrap="square">
            <a:spAutoFit/>
          </a:bodyPr>
          <a:lstStyle/>
          <a:p>
            <a:r>
              <a:rPr lang="en-IN" sz="2400" b="1" dirty="0"/>
              <a:t>Error Correction Model </a:t>
            </a:r>
          </a:p>
        </p:txBody>
      </p:sp>
      <p:pic>
        <p:nvPicPr>
          <p:cNvPr id="3" name="Picture 2"/>
          <p:cNvPicPr>
            <a:picLocks noChangeAspect="1"/>
          </p:cNvPicPr>
          <p:nvPr/>
        </p:nvPicPr>
        <p:blipFill>
          <a:blip r:embed="rId2"/>
          <a:stretch>
            <a:fillRect/>
          </a:stretch>
        </p:blipFill>
        <p:spPr>
          <a:xfrm>
            <a:off x="966652" y="735985"/>
            <a:ext cx="10110651" cy="5264330"/>
          </a:xfrm>
          <a:prstGeom prst="rect">
            <a:avLst/>
          </a:prstGeom>
        </p:spPr>
      </p:pic>
    </p:spTree>
    <p:extLst>
      <p:ext uri="{BB962C8B-B14F-4D97-AF65-F5344CB8AC3E}">
        <p14:creationId xmlns:p14="http://schemas.microsoft.com/office/powerpoint/2010/main" val="496500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7546" y="209006"/>
            <a:ext cx="11040020" cy="6021977"/>
          </a:xfrm>
          <a:prstGeom prst="rect">
            <a:avLst/>
          </a:prstGeom>
        </p:spPr>
      </p:pic>
    </p:spTree>
    <p:extLst>
      <p:ext uri="{BB962C8B-B14F-4D97-AF65-F5344CB8AC3E}">
        <p14:creationId xmlns:p14="http://schemas.microsoft.com/office/powerpoint/2010/main" val="270586726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352698"/>
            <a:ext cx="10384971" cy="5943600"/>
          </a:xfrm>
          <a:prstGeom prst="rect">
            <a:avLst/>
          </a:prstGeom>
        </p:spPr>
      </p:pic>
    </p:spTree>
    <p:extLst>
      <p:ext uri="{BB962C8B-B14F-4D97-AF65-F5344CB8AC3E}">
        <p14:creationId xmlns:p14="http://schemas.microsoft.com/office/powerpoint/2010/main" val="41772971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4" y="404949"/>
            <a:ext cx="10502537" cy="5721531"/>
          </a:xfrm>
          <a:prstGeom prst="rect">
            <a:avLst/>
          </a:prstGeom>
        </p:spPr>
      </p:pic>
    </p:spTree>
    <p:extLst>
      <p:ext uri="{BB962C8B-B14F-4D97-AF65-F5344CB8AC3E}">
        <p14:creationId xmlns:p14="http://schemas.microsoft.com/office/powerpoint/2010/main" val="20223892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248193"/>
            <a:ext cx="10528663" cy="6139543"/>
          </a:xfrm>
          <a:prstGeom prst="rect">
            <a:avLst/>
          </a:prstGeom>
        </p:spPr>
      </p:pic>
    </p:spTree>
    <p:extLst>
      <p:ext uri="{BB962C8B-B14F-4D97-AF65-F5344CB8AC3E}">
        <p14:creationId xmlns:p14="http://schemas.microsoft.com/office/powerpoint/2010/main" val="68273807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142" y="209007"/>
            <a:ext cx="6799221" cy="461665"/>
          </a:xfrm>
          <a:prstGeom prst="rect">
            <a:avLst/>
          </a:prstGeom>
        </p:spPr>
        <p:txBody>
          <a:bodyPr wrap="square">
            <a:spAutoFit/>
          </a:bodyPr>
          <a:lstStyle/>
          <a:p>
            <a:r>
              <a:rPr lang="en-IN" sz="2400" b="1" dirty="0"/>
              <a:t>Engle-Granger Two-Step Procedure</a:t>
            </a:r>
          </a:p>
        </p:txBody>
      </p:sp>
      <p:pic>
        <p:nvPicPr>
          <p:cNvPr id="3" name="Picture 2"/>
          <p:cNvPicPr>
            <a:picLocks noChangeAspect="1"/>
          </p:cNvPicPr>
          <p:nvPr/>
        </p:nvPicPr>
        <p:blipFill>
          <a:blip r:embed="rId2"/>
          <a:stretch>
            <a:fillRect/>
          </a:stretch>
        </p:blipFill>
        <p:spPr>
          <a:xfrm>
            <a:off x="653143" y="796834"/>
            <a:ext cx="10489474" cy="5656217"/>
          </a:xfrm>
          <a:prstGeom prst="rect">
            <a:avLst/>
          </a:prstGeom>
        </p:spPr>
      </p:pic>
    </p:spTree>
    <p:extLst>
      <p:ext uri="{BB962C8B-B14F-4D97-AF65-F5344CB8AC3E}">
        <p14:creationId xmlns:p14="http://schemas.microsoft.com/office/powerpoint/2010/main" val="31903816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274320"/>
            <a:ext cx="10371909" cy="6113417"/>
          </a:xfrm>
          <a:prstGeom prst="rect">
            <a:avLst/>
          </a:prstGeom>
        </p:spPr>
      </p:pic>
    </p:spTree>
    <p:extLst>
      <p:ext uri="{BB962C8B-B14F-4D97-AF65-F5344CB8AC3E}">
        <p14:creationId xmlns:p14="http://schemas.microsoft.com/office/powerpoint/2010/main" val="14538736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7462" y="391886"/>
            <a:ext cx="10293531" cy="6100354"/>
          </a:xfrm>
          <a:prstGeom prst="rect">
            <a:avLst/>
          </a:prstGeom>
        </p:spPr>
      </p:pic>
    </p:spTree>
    <p:extLst>
      <p:ext uri="{BB962C8B-B14F-4D97-AF65-F5344CB8AC3E}">
        <p14:creationId xmlns:p14="http://schemas.microsoft.com/office/powerpoint/2010/main" val="8091273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468" y="470263"/>
            <a:ext cx="9927772" cy="5682343"/>
          </a:xfrm>
          <a:prstGeom prst="rect">
            <a:avLst/>
          </a:prstGeom>
        </p:spPr>
      </p:pic>
    </p:spTree>
    <p:extLst>
      <p:ext uri="{BB962C8B-B14F-4D97-AF65-F5344CB8AC3E}">
        <p14:creationId xmlns:p14="http://schemas.microsoft.com/office/powerpoint/2010/main" val="10595179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887" y="195943"/>
            <a:ext cx="6888412" cy="461665"/>
          </a:xfrm>
          <a:prstGeom prst="rect">
            <a:avLst/>
          </a:prstGeom>
        </p:spPr>
        <p:txBody>
          <a:bodyPr wrap="square">
            <a:spAutoFit/>
          </a:bodyPr>
          <a:lstStyle/>
          <a:p>
            <a:r>
              <a:rPr lang="en-IN" sz="2400" b="1" dirty="0"/>
              <a:t>Tests for Co-Integration</a:t>
            </a:r>
          </a:p>
        </p:txBody>
      </p:sp>
      <p:pic>
        <p:nvPicPr>
          <p:cNvPr id="3" name="Picture 2"/>
          <p:cNvPicPr>
            <a:picLocks noChangeAspect="1"/>
          </p:cNvPicPr>
          <p:nvPr/>
        </p:nvPicPr>
        <p:blipFill>
          <a:blip r:embed="rId2"/>
          <a:stretch>
            <a:fillRect/>
          </a:stretch>
        </p:blipFill>
        <p:spPr>
          <a:xfrm>
            <a:off x="796835" y="796835"/>
            <a:ext cx="10019212" cy="5277394"/>
          </a:xfrm>
          <a:prstGeom prst="rect">
            <a:avLst/>
          </a:prstGeom>
        </p:spPr>
      </p:pic>
    </p:spTree>
    <p:extLst>
      <p:ext uri="{BB962C8B-B14F-4D97-AF65-F5344CB8AC3E}">
        <p14:creationId xmlns:p14="http://schemas.microsoft.com/office/powerpoint/2010/main" val="159294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7942" y="248195"/>
            <a:ext cx="10829807" cy="966652"/>
          </a:xfrm>
          <a:prstGeom prst="rect">
            <a:avLst/>
          </a:prstGeom>
        </p:spPr>
      </p:pic>
      <p:pic>
        <p:nvPicPr>
          <p:cNvPr id="3" name="Picture 2"/>
          <p:cNvPicPr>
            <a:picLocks noChangeAspect="1"/>
          </p:cNvPicPr>
          <p:nvPr/>
        </p:nvPicPr>
        <p:blipFill>
          <a:blip r:embed="rId3"/>
          <a:stretch>
            <a:fillRect/>
          </a:stretch>
        </p:blipFill>
        <p:spPr>
          <a:xfrm>
            <a:off x="610464" y="1214848"/>
            <a:ext cx="7442924" cy="352696"/>
          </a:xfrm>
          <a:prstGeom prst="rect">
            <a:avLst/>
          </a:prstGeom>
        </p:spPr>
      </p:pic>
      <p:pic>
        <p:nvPicPr>
          <p:cNvPr id="4" name="Picture 3"/>
          <p:cNvPicPr>
            <a:picLocks noChangeAspect="1"/>
          </p:cNvPicPr>
          <p:nvPr/>
        </p:nvPicPr>
        <p:blipFill>
          <a:blip r:embed="rId4"/>
          <a:stretch>
            <a:fillRect/>
          </a:stretch>
        </p:blipFill>
        <p:spPr>
          <a:xfrm>
            <a:off x="235132" y="1809749"/>
            <a:ext cx="5930537" cy="4146913"/>
          </a:xfrm>
          <a:prstGeom prst="rect">
            <a:avLst/>
          </a:prstGeom>
        </p:spPr>
      </p:pic>
      <p:pic>
        <p:nvPicPr>
          <p:cNvPr id="5" name="Picture 4"/>
          <p:cNvPicPr>
            <a:picLocks noChangeAspect="1"/>
          </p:cNvPicPr>
          <p:nvPr/>
        </p:nvPicPr>
        <p:blipFill>
          <a:blip r:embed="rId5"/>
          <a:stretch>
            <a:fillRect/>
          </a:stretch>
        </p:blipFill>
        <p:spPr>
          <a:xfrm>
            <a:off x="6165669" y="1809749"/>
            <a:ext cx="5891075" cy="3898720"/>
          </a:xfrm>
          <a:prstGeom prst="rect">
            <a:avLst/>
          </a:prstGeom>
        </p:spPr>
      </p:pic>
    </p:spTree>
    <p:extLst>
      <p:ext uri="{BB962C8B-B14F-4D97-AF65-F5344CB8AC3E}">
        <p14:creationId xmlns:p14="http://schemas.microsoft.com/office/powerpoint/2010/main" val="16667486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274321"/>
            <a:ext cx="10737669" cy="6100354"/>
          </a:xfrm>
          <a:prstGeom prst="rect">
            <a:avLst/>
          </a:prstGeom>
        </p:spPr>
      </p:pic>
    </p:spTree>
    <p:extLst>
      <p:ext uri="{BB962C8B-B14F-4D97-AF65-F5344CB8AC3E}">
        <p14:creationId xmlns:p14="http://schemas.microsoft.com/office/powerpoint/2010/main" val="1335594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470264"/>
            <a:ext cx="10175965" cy="5826034"/>
          </a:xfrm>
          <a:prstGeom prst="rect">
            <a:avLst/>
          </a:prstGeom>
        </p:spPr>
      </p:pic>
    </p:spTree>
    <p:extLst>
      <p:ext uri="{BB962C8B-B14F-4D97-AF65-F5344CB8AC3E}">
        <p14:creationId xmlns:p14="http://schemas.microsoft.com/office/powerpoint/2010/main" val="157159579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086" y="875211"/>
            <a:ext cx="10123714" cy="5590903"/>
          </a:xfrm>
          <a:prstGeom prst="rect">
            <a:avLst/>
          </a:prstGeom>
        </p:spPr>
      </p:pic>
      <p:sp>
        <p:nvSpPr>
          <p:cNvPr id="4" name="TextBox 3"/>
          <p:cNvSpPr txBox="1"/>
          <p:nvPr/>
        </p:nvSpPr>
        <p:spPr>
          <a:xfrm>
            <a:off x="849086" y="313508"/>
            <a:ext cx="3122023" cy="461665"/>
          </a:xfrm>
          <a:prstGeom prst="rect">
            <a:avLst/>
          </a:prstGeom>
          <a:noFill/>
        </p:spPr>
        <p:txBody>
          <a:bodyPr wrap="square" rtlCol="0">
            <a:spAutoFit/>
          </a:bodyPr>
          <a:lstStyle/>
          <a:p>
            <a:r>
              <a:rPr lang="en-US" sz="2400" b="1" smtClean="0"/>
              <a:t>Volatility  Models </a:t>
            </a:r>
            <a:endParaRPr lang="en-IN" sz="2400" b="1"/>
          </a:p>
        </p:txBody>
      </p:sp>
    </p:spTree>
    <p:extLst>
      <p:ext uri="{BB962C8B-B14F-4D97-AF65-F5344CB8AC3E}">
        <p14:creationId xmlns:p14="http://schemas.microsoft.com/office/powerpoint/2010/main" val="318809410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431074"/>
            <a:ext cx="10972799" cy="5956663"/>
          </a:xfrm>
          <a:prstGeom prst="rect">
            <a:avLst/>
          </a:prstGeom>
        </p:spPr>
      </p:pic>
    </p:spTree>
    <p:extLst>
      <p:ext uri="{BB962C8B-B14F-4D97-AF65-F5344CB8AC3E}">
        <p14:creationId xmlns:p14="http://schemas.microsoft.com/office/powerpoint/2010/main" val="107407642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1154" y="940526"/>
            <a:ext cx="9457509" cy="3944983"/>
          </a:xfrm>
          <a:prstGeom prst="rect">
            <a:avLst/>
          </a:prstGeom>
        </p:spPr>
      </p:pic>
    </p:spTree>
    <p:extLst>
      <p:ext uri="{BB962C8B-B14F-4D97-AF65-F5344CB8AC3E}">
        <p14:creationId xmlns:p14="http://schemas.microsoft.com/office/powerpoint/2010/main" val="331724081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300446"/>
            <a:ext cx="10228217" cy="5682343"/>
          </a:xfrm>
          <a:prstGeom prst="rect">
            <a:avLst/>
          </a:prstGeom>
        </p:spPr>
      </p:pic>
    </p:spTree>
    <p:extLst>
      <p:ext uri="{BB962C8B-B14F-4D97-AF65-F5344CB8AC3E}">
        <p14:creationId xmlns:p14="http://schemas.microsoft.com/office/powerpoint/2010/main" val="154929110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4" y="600891"/>
            <a:ext cx="9927770" cy="5878286"/>
          </a:xfrm>
          <a:prstGeom prst="rect">
            <a:avLst/>
          </a:prstGeom>
        </p:spPr>
      </p:pic>
    </p:spTree>
    <p:extLst>
      <p:ext uri="{BB962C8B-B14F-4D97-AF65-F5344CB8AC3E}">
        <p14:creationId xmlns:p14="http://schemas.microsoft.com/office/powerpoint/2010/main" val="119687789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627017"/>
            <a:ext cx="9993086" cy="5656217"/>
          </a:xfrm>
          <a:prstGeom prst="rect">
            <a:avLst/>
          </a:prstGeom>
        </p:spPr>
      </p:pic>
    </p:spTree>
    <p:extLst>
      <p:ext uri="{BB962C8B-B14F-4D97-AF65-F5344CB8AC3E}">
        <p14:creationId xmlns:p14="http://schemas.microsoft.com/office/powerpoint/2010/main" val="217986832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509451"/>
            <a:ext cx="10019211" cy="5865223"/>
          </a:xfrm>
          <a:prstGeom prst="rect">
            <a:avLst/>
          </a:prstGeom>
        </p:spPr>
      </p:pic>
    </p:spTree>
    <p:extLst>
      <p:ext uri="{BB962C8B-B14F-4D97-AF65-F5344CB8AC3E}">
        <p14:creationId xmlns:p14="http://schemas.microsoft.com/office/powerpoint/2010/main" val="7300630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086" y="352697"/>
            <a:ext cx="10398034" cy="6074229"/>
          </a:xfrm>
          <a:prstGeom prst="rect">
            <a:avLst/>
          </a:prstGeom>
        </p:spPr>
      </p:pic>
    </p:spTree>
    <p:extLst>
      <p:ext uri="{BB962C8B-B14F-4D97-AF65-F5344CB8AC3E}">
        <p14:creationId xmlns:p14="http://schemas.microsoft.com/office/powerpoint/2010/main" val="1455009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3229" y="248194"/>
            <a:ext cx="10412634" cy="3174275"/>
          </a:xfrm>
          <a:prstGeom prst="rect">
            <a:avLst/>
          </a:prstGeom>
        </p:spPr>
      </p:pic>
      <p:pic>
        <p:nvPicPr>
          <p:cNvPr id="3" name="Picture 2"/>
          <p:cNvPicPr>
            <a:picLocks noChangeAspect="1"/>
          </p:cNvPicPr>
          <p:nvPr/>
        </p:nvPicPr>
        <p:blipFill>
          <a:blip r:embed="rId3"/>
          <a:stretch>
            <a:fillRect/>
          </a:stretch>
        </p:blipFill>
        <p:spPr>
          <a:xfrm>
            <a:off x="1058091" y="3265713"/>
            <a:ext cx="10084526" cy="2076996"/>
          </a:xfrm>
          <a:prstGeom prst="rect">
            <a:avLst/>
          </a:prstGeom>
        </p:spPr>
      </p:pic>
      <p:pic>
        <p:nvPicPr>
          <p:cNvPr id="4" name="Picture 3"/>
          <p:cNvPicPr>
            <a:picLocks noChangeAspect="1"/>
          </p:cNvPicPr>
          <p:nvPr/>
        </p:nvPicPr>
        <p:blipFill>
          <a:blip r:embed="rId4"/>
          <a:stretch>
            <a:fillRect/>
          </a:stretch>
        </p:blipFill>
        <p:spPr>
          <a:xfrm>
            <a:off x="1058092" y="5342710"/>
            <a:ext cx="4833258" cy="431073"/>
          </a:xfrm>
          <a:prstGeom prst="rect">
            <a:avLst/>
          </a:prstGeom>
        </p:spPr>
      </p:pic>
    </p:spTree>
    <p:extLst>
      <p:ext uri="{BB962C8B-B14F-4D97-AF65-F5344CB8AC3E}">
        <p14:creationId xmlns:p14="http://schemas.microsoft.com/office/powerpoint/2010/main" val="29732505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679268"/>
            <a:ext cx="10358846" cy="5447211"/>
          </a:xfrm>
          <a:prstGeom prst="rect">
            <a:avLst/>
          </a:prstGeom>
        </p:spPr>
      </p:pic>
    </p:spTree>
    <p:extLst>
      <p:ext uri="{BB962C8B-B14F-4D97-AF65-F5344CB8AC3E}">
        <p14:creationId xmlns:p14="http://schemas.microsoft.com/office/powerpoint/2010/main" val="30925698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651" y="604180"/>
            <a:ext cx="10267406" cy="4991758"/>
          </a:xfrm>
          <a:prstGeom prst="rect">
            <a:avLst/>
          </a:prstGeom>
        </p:spPr>
      </p:pic>
    </p:spTree>
    <p:extLst>
      <p:ext uri="{BB962C8B-B14F-4D97-AF65-F5344CB8AC3E}">
        <p14:creationId xmlns:p14="http://schemas.microsoft.com/office/powerpoint/2010/main" val="1800551659"/>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5" y="431074"/>
            <a:ext cx="10567852" cy="5577839"/>
          </a:xfrm>
          <a:prstGeom prst="rect">
            <a:avLst/>
          </a:prstGeom>
        </p:spPr>
      </p:pic>
    </p:spTree>
    <p:extLst>
      <p:ext uri="{BB962C8B-B14F-4D97-AF65-F5344CB8AC3E}">
        <p14:creationId xmlns:p14="http://schemas.microsoft.com/office/powerpoint/2010/main" val="455631373"/>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589" y="457200"/>
            <a:ext cx="9980022" cy="5904411"/>
          </a:xfrm>
          <a:prstGeom prst="rect">
            <a:avLst/>
          </a:prstGeom>
        </p:spPr>
      </p:pic>
    </p:spTree>
    <p:extLst>
      <p:ext uri="{BB962C8B-B14F-4D97-AF65-F5344CB8AC3E}">
        <p14:creationId xmlns:p14="http://schemas.microsoft.com/office/powerpoint/2010/main" val="287423765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287383"/>
            <a:ext cx="9901646" cy="5969726"/>
          </a:xfrm>
          <a:prstGeom prst="rect">
            <a:avLst/>
          </a:prstGeom>
        </p:spPr>
      </p:pic>
    </p:spTree>
    <p:extLst>
      <p:ext uri="{BB962C8B-B14F-4D97-AF65-F5344CB8AC3E}">
        <p14:creationId xmlns:p14="http://schemas.microsoft.com/office/powerpoint/2010/main" val="4276466824"/>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53144"/>
            <a:ext cx="10411097" cy="5538650"/>
          </a:xfrm>
          <a:prstGeom prst="rect">
            <a:avLst/>
          </a:prstGeom>
        </p:spPr>
      </p:pic>
    </p:spTree>
    <p:extLst>
      <p:ext uri="{BB962C8B-B14F-4D97-AF65-F5344CB8AC3E}">
        <p14:creationId xmlns:p14="http://schemas.microsoft.com/office/powerpoint/2010/main" val="201873238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3" y="339634"/>
            <a:ext cx="10437223" cy="6139543"/>
          </a:xfrm>
          <a:prstGeom prst="rect">
            <a:avLst/>
          </a:prstGeom>
        </p:spPr>
      </p:pic>
    </p:spTree>
    <p:extLst>
      <p:ext uri="{BB962C8B-B14F-4D97-AF65-F5344CB8AC3E}">
        <p14:creationId xmlns:p14="http://schemas.microsoft.com/office/powerpoint/2010/main" val="146200653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710" y="378823"/>
            <a:ext cx="10502536" cy="6191794"/>
          </a:xfrm>
          <a:prstGeom prst="rect">
            <a:avLst/>
          </a:prstGeom>
        </p:spPr>
      </p:pic>
    </p:spTree>
    <p:extLst>
      <p:ext uri="{BB962C8B-B14F-4D97-AF65-F5344CB8AC3E}">
        <p14:creationId xmlns:p14="http://schemas.microsoft.com/office/powerpoint/2010/main" val="407626831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274320"/>
            <a:ext cx="10149840" cy="6126480"/>
          </a:xfrm>
          <a:prstGeom prst="rect">
            <a:avLst/>
          </a:prstGeom>
        </p:spPr>
      </p:pic>
    </p:spTree>
    <p:extLst>
      <p:ext uri="{BB962C8B-B14F-4D97-AF65-F5344CB8AC3E}">
        <p14:creationId xmlns:p14="http://schemas.microsoft.com/office/powerpoint/2010/main" val="3656370603"/>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2" y="509451"/>
            <a:ext cx="9966960" cy="4634049"/>
          </a:xfrm>
          <a:prstGeom prst="rect">
            <a:avLst/>
          </a:prstGeom>
        </p:spPr>
      </p:pic>
    </p:spTree>
    <p:extLst>
      <p:ext uri="{BB962C8B-B14F-4D97-AF65-F5344CB8AC3E}">
        <p14:creationId xmlns:p14="http://schemas.microsoft.com/office/powerpoint/2010/main" val="894188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651" y="339634"/>
            <a:ext cx="9457509" cy="1084217"/>
          </a:xfrm>
          <a:prstGeom prst="rect">
            <a:avLst/>
          </a:prstGeom>
        </p:spPr>
      </p:pic>
      <p:pic>
        <p:nvPicPr>
          <p:cNvPr id="3" name="Picture 2"/>
          <p:cNvPicPr>
            <a:picLocks noChangeAspect="1"/>
          </p:cNvPicPr>
          <p:nvPr/>
        </p:nvPicPr>
        <p:blipFill>
          <a:blip r:embed="rId3"/>
          <a:stretch>
            <a:fillRect/>
          </a:stretch>
        </p:blipFill>
        <p:spPr>
          <a:xfrm>
            <a:off x="966652" y="1306286"/>
            <a:ext cx="3657600" cy="418011"/>
          </a:xfrm>
          <a:prstGeom prst="rect">
            <a:avLst/>
          </a:prstGeom>
        </p:spPr>
      </p:pic>
      <p:pic>
        <p:nvPicPr>
          <p:cNvPr id="4" name="Picture 3"/>
          <p:cNvPicPr>
            <a:picLocks noChangeAspect="1"/>
          </p:cNvPicPr>
          <p:nvPr/>
        </p:nvPicPr>
        <p:blipFill>
          <a:blip r:embed="rId4"/>
          <a:stretch>
            <a:fillRect/>
          </a:stretch>
        </p:blipFill>
        <p:spPr>
          <a:xfrm>
            <a:off x="1698171" y="2037806"/>
            <a:ext cx="7942218" cy="4114800"/>
          </a:xfrm>
          <a:prstGeom prst="rect">
            <a:avLst/>
          </a:prstGeom>
        </p:spPr>
      </p:pic>
    </p:spTree>
    <p:extLst>
      <p:ext uri="{BB962C8B-B14F-4D97-AF65-F5344CB8AC3E}">
        <p14:creationId xmlns:p14="http://schemas.microsoft.com/office/powerpoint/2010/main" val="11505821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9531" y="809897"/>
            <a:ext cx="9287692" cy="5029199"/>
          </a:xfrm>
          <a:prstGeom prst="rect">
            <a:avLst/>
          </a:prstGeom>
        </p:spPr>
      </p:pic>
    </p:spTree>
    <p:extLst>
      <p:ext uri="{BB962C8B-B14F-4D97-AF65-F5344CB8AC3E}">
        <p14:creationId xmlns:p14="http://schemas.microsoft.com/office/powerpoint/2010/main" val="1980074268"/>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3" y="574767"/>
            <a:ext cx="10698481" cy="5564776"/>
          </a:xfrm>
          <a:prstGeom prst="rect">
            <a:avLst/>
          </a:prstGeom>
        </p:spPr>
      </p:pic>
    </p:spTree>
    <p:extLst>
      <p:ext uri="{BB962C8B-B14F-4D97-AF65-F5344CB8AC3E}">
        <p14:creationId xmlns:p14="http://schemas.microsoft.com/office/powerpoint/2010/main" val="372248149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390" y="548641"/>
            <a:ext cx="10515600" cy="5708468"/>
          </a:xfrm>
          <a:prstGeom prst="rect">
            <a:avLst/>
          </a:prstGeom>
        </p:spPr>
      </p:pic>
    </p:spTree>
    <p:extLst>
      <p:ext uri="{BB962C8B-B14F-4D97-AF65-F5344CB8AC3E}">
        <p14:creationId xmlns:p14="http://schemas.microsoft.com/office/powerpoint/2010/main" val="3401847150"/>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012" y="195943"/>
            <a:ext cx="11051178" cy="6217920"/>
          </a:xfrm>
          <a:prstGeom prst="rect">
            <a:avLst/>
          </a:prstGeom>
        </p:spPr>
      </p:pic>
    </p:spTree>
    <p:extLst>
      <p:ext uri="{BB962C8B-B14F-4D97-AF65-F5344CB8AC3E}">
        <p14:creationId xmlns:p14="http://schemas.microsoft.com/office/powerpoint/2010/main" val="4064055546"/>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1886" y="261258"/>
            <a:ext cx="10907485" cy="5865222"/>
          </a:xfrm>
          <a:prstGeom prst="rect">
            <a:avLst/>
          </a:prstGeom>
        </p:spPr>
      </p:pic>
    </p:spTree>
    <p:extLst>
      <p:ext uri="{BB962C8B-B14F-4D97-AF65-F5344CB8AC3E}">
        <p14:creationId xmlns:p14="http://schemas.microsoft.com/office/powerpoint/2010/main" val="224989301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705393"/>
            <a:ext cx="10332720" cy="5525589"/>
          </a:xfrm>
          <a:prstGeom prst="rect">
            <a:avLst/>
          </a:prstGeom>
        </p:spPr>
      </p:pic>
    </p:spTree>
    <p:extLst>
      <p:ext uri="{BB962C8B-B14F-4D97-AF65-F5344CB8AC3E}">
        <p14:creationId xmlns:p14="http://schemas.microsoft.com/office/powerpoint/2010/main" val="2408541059"/>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457" y="718457"/>
            <a:ext cx="10398034" cy="5486400"/>
          </a:xfrm>
          <a:prstGeom prst="rect">
            <a:avLst/>
          </a:prstGeom>
        </p:spPr>
      </p:pic>
    </p:spTree>
    <p:extLst>
      <p:ext uri="{BB962C8B-B14F-4D97-AF65-F5344CB8AC3E}">
        <p14:creationId xmlns:p14="http://schemas.microsoft.com/office/powerpoint/2010/main" val="2265465970"/>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399" y="496389"/>
            <a:ext cx="10345784" cy="5630091"/>
          </a:xfrm>
          <a:prstGeom prst="rect">
            <a:avLst/>
          </a:prstGeom>
        </p:spPr>
      </p:pic>
    </p:spTree>
    <p:extLst>
      <p:ext uri="{BB962C8B-B14F-4D97-AF65-F5344CB8AC3E}">
        <p14:creationId xmlns:p14="http://schemas.microsoft.com/office/powerpoint/2010/main" val="42687335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0971" y="483326"/>
            <a:ext cx="9836332" cy="5956663"/>
          </a:xfrm>
          <a:prstGeom prst="rect">
            <a:avLst/>
          </a:prstGeom>
        </p:spPr>
      </p:pic>
    </p:spTree>
    <p:extLst>
      <p:ext uri="{BB962C8B-B14F-4D97-AF65-F5344CB8AC3E}">
        <p14:creationId xmlns:p14="http://schemas.microsoft.com/office/powerpoint/2010/main" val="339484170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399" y="561703"/>
            <a:ext cx="10489475" cy="5603965"/>
          </a:xfrm>
          <a:prstGeom prst="rect">
            <a:avLst/>
          </a:prstGeom>
        </p:spPr>
      </p:pic>
    </p:spTree>
    <p:extLst>
      <p:ext uri="{BB962C8B-B14F-4D97-AF65-F5344CB8AC3E}">
        <p14:creationId xmlns:p14="http://schemas.microsoft.com/office/powerpoint/2010/main" val="2173404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4766" y="339634"/>
            <a:ext cx="8057217" cy="369332"/>
          </a:xfrm>
          <a:prstGeom prst="rect">
            <a:avLst/>
          </a:prstGeom>
        </p:spPr>
        <p:txBody>
          <a:bodyPr wrap="square">
            <a:spAutoFit/>
          </a:bodyPr>
          <a:lstStyle/>
          <a:p>
            <a:r>
              <a:rPr lang="en-IN" b="1" dirty="0"/>
              <a:t>Stationary Models and the Autocorrelation Function</a:t>
            </a:r>
          </a:p>
        </p:txBody>
      </p:sp>
      <p:pic>
        <p:nvPicPr>
          <p:cNvPr id="4" name="Picture 3"/>
          <p:cNvPicPr>
            <a:picLocks noChangeAspect="1"/>
          </p:cNvPicPr>
          <p:nvPr/>
        </p:nvPicPr>
        <p:blipFill>
          <a:blip r:embed="rId2"/>
          <a:stretch>
            <a:fillRect/>
          </a:stretch>
        </p:blipFill>
        <p:spPr>
          <a:xfrm>
            <a:off x="1110343" y="993151"/>
            <a:ext cx="9757954" cy="4715318"/>
          </a:xfrm>
          <a:prstGeom prst="rect">
            <a:avLst/>
          </a:prstGeom>
        </p:spPr>
      </p:pic>
    </p:spTree>
    <p:extLst>
      <p:ext uri="{BB962C8B-B14F-4D97-AF65-F5344CB8AC3E}">
        <p14:creationId xmlns:p14="http://schemas.microsoft.com/office/powerpoint/2010/main" val="29025635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726" y="1332411"/>
            <a:ext cx="9744891" cy="3168151"/>
          </a:xfrm>
          <a:prstGeom prst="rect">
            <a:avLst/>
          </a:prstGeom>
        </p:spPr>
      </p:pic>
    </p:spTree>
    <p:extLst>
      <p:ext uri="{BB962C8B-B14F-4D97-AF65-F5344CB8AC3E}">
        <p14:creationId xmlns:p14="http://schemas.microsoft.com/office/powerpoint/2010/main" val="54195287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0" y="274319"/>
            <a:ext cx="10398034" cy="6165669"/>
          </a:xfrm>
          <a:prstGeom prst="rect">
            <a:avLst/>
          </a:prstGeom>
        </p:spPr>
      </p:pic>
    </p:spTree>
    <p:extLst>
      <p:ext uri="{BB962C8B-B14F-4D97-AF65-F5344CB8AC3E}">
        <p14:creationId xmlns:p14="http://schemas.microsoft.com/office/powerpoint/2010/main" val="2875204652"/>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514" y="300446"/>
            <a:ext cx="10515600" cy="6387737"/>
          </a:xfrm>
          <a:prstGeom prst="rect">
            <a:avLst/>
          </a:prstGeom>
        </p:spPr>
      </p:pic>
    </p:spTree>
    <p:extLst>
      <p:ext uri="{BB962C8B-B14F-4D97-AF65-F5344CB8AC3E}">
        <p14:creationId xmlns:p14="http://schemas.microsoft.com/office/powerpoint/2010/main" val="123923751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483326"/>
            <a:ext cx="10515600" cy="5930537"/>
          </a:xfrm>
          <a:prstGeom prst="rect">
            <a:avLst/>
          </a:prstGeom>
        </p:spPr>
      </p:pic>
    </p:spTree>
    <p:extLst>
      <p:ext uri="{BB962C8B-B14F-4D97-AF65-F5344CB8AC3E}">
        <p14:creationId xmlns:p14="http://schemas.microsoft.com/office/powerpoint/2010/main" val="2807173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4137" y="627017"/>
            <a:ext cx="10437223" cy="5943600"/>
          </a:xfrm>
          <a:prstGeom prst="rect">
            <a:avLst/>
          </a:prstGeom>
        </p:spPr>
      </p:pic>
    </p:spTree>
    <p:extLst>
      <p:ext uri="{BB962C8B-B14F-4D97-AF65-F5344CB8AC3E}">
        <p14:creationId xmlns:p14="http://schemas.microsoft.com/office/powerpoint/2010/main" val="14592745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9531" y="809898"/>
            <a:ext cx="9627326" cy="3947840"/>
          </a:xfrm>
          <a:prstGeom prst="rect">
            <a:avLst/>
          </a:prstGeom>
        </p:spPr>
      </p:pic>
    </p:spTree>
    <p:extLst>
      <p:ext uri="{BB962C8B-B14F-4D97-AF65-F5344CB8AC3E}">
        <p14:creationId xmlns:p14="http://schemas.microsoft.com/office/powerpoint/2010/main" val="720175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29" y="587829"/>
            <a:ext cx="9692639" cy="5982788"/>
          </a:xfrm>
          <a:prstGeom prst="rect">
            <a:avLst/>
          </a:prstGeom>
        </p:spPr>
      </p:pic>
    </p:spTree>
    <p:extLst>
      <p:ext uri="{BB962C8B-B14F-4D97-AF65-F5344CB8AC3E}">
        <p14:creationId xmlns:p14="http://schemas.microsoft.com/office/powerpoint/2010/main" val="41860282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7" y="222069"/>
            <a:ext cx="9914709" cy="6270171"/>
          </a:xfrm>
          <a:prstGeom prst="rect">
            <a:avLst/>
          </a:prstGeom>
        </p:spPr>
      </p:pic>
    </p:spTree>
    <p:extLst>
      <p:ext uri="{BB962C8B-B14F-4D97-AF65-F5344CB8AC3E}">
        <p14:creationId xmlns:p14="http://schemas.microsoft.com/office/powerpoint/2010/main" val="16369308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522514"/>
            <a:ext cx="10058400" cy="6152606"/>
          </a:xfrm>
          <a:prstGeom prst="rect">
            <a:avLst/>
          </a:prstGeom>
        </p:spPr>
      </p:pic>
    </p:spTree>
    <p:extLst>
      <p:ext uri="{BB962C8B-B14F-4D97-AF65-F5344CB8AC3E}">
        <p14:creationId xmlns:p14="http://schemas.microsoft.com/office/powerpoint/2010/main" val="16041994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457" y="326572"/>
            <a:ext cx="10110652" cy="6374674"/>
          </a:xfrm>
          <a:prstGeom prst="rect">
            <a:avLst/>
          </a:prstGeom>
        </p:spPr>
      </p:pic>
    </p:spTree>
    <p:extLst>
      <p:ext uri="{BB962C8B-B14F-4D97-AF65-F5344CB8AC3E}">
        <p14:creationId xmlns:p14="http://schemas.microsoft.com/office/powerpoint/2010/main" val="16833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4" y="391886"/>
            <a:ext cx="10332720" cy="1267097"/>
          </a:xfrm>
          <a:prstGeom prst="rect">
            <a:avLst/>
          </a:prstGeom>
        </p:spPr>
      </p:pic>
      <p:pic>
        <p:nvPicPr>
          <p:cNvPr id="3" name="Picture 2"/>
          <p:cNvPicPr>
            <a:picLocks noChangeAspect="1"/>
          </p:cNvPicPr>
          <p:nvPr/>
        </p:nvPicPr>
        <p:blipFill>
          <a:blip r:embed="rId3"/>
          <a:stretch>
            <a:fillRect/>
          </a:stretch>
        </p:blipFill>
        <p:spPr>
          <a:xfrm>
            <a:off x="718457" y="1658984"/>
            <a:ext cx="5760720" cy="483326"/>
          </a:xfrm>
          <a:prstGeom prst="rect">
            <a:avLst/>
          </a:prstGeom>
        </p:spPr>
      </p:pic>
      <p:pic>
        <p:nvPicPr>
          <p:cNvPr id="4" name="Picture 3"/>
          <p:cNvPicPr>
            <a:picLocks noChangeAspect="1"/>
          </p:cNvPicPr>
          <p:nvPr/>
        </p:nvPicPr>
        <p:blipFill>
          <a:blip r:embed="rId4"/>
          <a:stretch>
            <a:fillRect/>
          </a:stretch>
        </p:blipFill>
        <p:spPr>
          <a:xfrm>
            <a:off x="722704" y="2299063"/>
            <a:ext cx="10276222" cy="940526"/>
          </a:xfrm>
          <a:prstGeom prst="rect">
            <a:avLst/>
          </a:prstGeom>
        </p:spPr>
      </p:pic>
      <p:pic>
        <p:nvPicPr>
          <p:cNvPr id="5" name="Picture 4"/>
          <p:cNvPicPr>
            <a:picLocks noChangeAspect="1"/>
          </p:cNvPicPr>
          <p:nvPr/>
        </p:nvPicPr>
        <p:blipFill>
          <a:blip r:embed="rId5"/>
          <a:stretch>
            <a:fillRect/>
          </a:stretch>
        </p:blipFill>
        <p:spPr>
          <a:xfrm>
            <a:off x="718458" y="3069770"/>
            <a:ext cx="10175966" cy="1515293"/>
          </a:xfrm>
          <a:prstGeom prst="rect">
            <a:avLst/>
          </a:prstGeom>
        </p:spPr>
      </p:pic>
      <p:pic>
        <p:nvPicPr>
          <p:cNvPr id="6" name="Picture 5"/>
          <p:cNvPicPr>
            <a:picLocks noChangeAspect="1"/>
          </p:cNvPicPr>
          <p:nvPr/>
        </p:nvPicPr>
        <p:blipFill>
          <a:blip r:embed="rId6"/>
          <a:stretch>
            <a:fillRect/>
          </a:stretch>
        </p:blipFill>
        <p:spPr>
          <a:xfrm>
            <a:off x="953589" y="4480559"/>
            <a:ext cx="9940835" cy="2142309"/>
          </a:xfrm>
          <a:prstGeom prst="rect">
            <a:avLst/>
          </a:prstGeom>
        </p:spPr>
      </p:pic>
    </p:spTree>
    <p:extLst>
      <p:ext uri="{BB962C8B-B14F-4D97-AF65-F5344CB8AC3E}">
        <p14:creationId xmlns:p14="http://schemas.microsoft.com/office/powerpoint/2010/main" val="99086668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3" y="862149"/>
            <a:ext cx="9627326" cy="4233726"/>
          </a:xfrm>
          <a:prstGeom prst="rect">
            <a:avLst/>
          </a:prstGeom>
        </p:spPr>
      </p:pic>
    </p:spTree>
    <p:extLst>
      <p:ext uri="{BB962C8B-B14F-4D97-AF65-F5344CB8AC3E}">
        <p14:creationId xmlns:p14="http://schemas.microsoft.com/office/powerpoint/2010/main" val="38257514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548640"/>
            <a:ext cx="9966960" cy="5708469"/>
          </a:xfrm>
          <a:prstGeom prst="rect">
            <a:avLst/>
          </a:prstGeom>
        </p:spPr>
      </p:pic>
    </p:spTree>
    <p:extLst>
      <p:ext uri="{BB962C8B-B14F-4D97-AF65-F5344CB8AC3E}">
        <p14:creationId xmlns:p14="http://schemas.microsoft.com/office/powerpoint/2010/main" val="13569831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3" y="561703"/>
            <a:ext cx="10084526" cy="5159828"/>
          </a:xfrm>
          <a:prstGeom prst="rect">
            <a:avLst/>
          </a:prstGeom>
        </p:spPr>
      </p:pic>
    </p:spTree>
    <p:extLst>
      <p:ext uri="{BB962C8B-B14F-4D97-AF65-F5344CB8AC3E}">
        <p14:creationId xmlns:p14="http://schemas.microsoft.com/office/powerpoint/2010/main" val="28579735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29" y="535577"/>
            <a:ext cx="9575073" cy="5708469"/>
          </a:xfrm>
          <a:prstGeom prst="rect">
            <a:avLst/>
          </a:prstGeom>
        </p:spPr>
      </p:pic>
    </p:spTree>
    <p:extLst>
      <p:ext uri="{BB962C8B-B14F-4D97-AF65-F5344CB8AC3E}">
        <p14:creationId xmlns:p14="http://schemas.microsoft.com/office/powerpoint/2010/main" val="36547577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5212" y="692331"/>
            <a:ext cx="10267406" cy="5225143"/>
          </a:xfrm>
          <a:prstGeom prst="rect">
            <a:avLst/>
          </a:prstGeom>
        </p:spPr>
      </p:pic>
    </p:spTree>
    <p:extLst>
      <p:ext uri="{BB962C8B-B14F-4D97-AF65-F5344CB8AC3E}">
        <p14:creationId xmlns:p14="http://schemas.microsoft.com/office/powerpoint/2010/main" val="9542825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2410" y="966651"/>
            <a:ext cx="9666515" cy="3710124"/>
          </a:xfrm>
          <a:prstGeom prst="rect">
            <a:avLst/>
          </a:prstGeom>
        </p:spPr>
      </p:pic>
    </p:spTree>
    <p:extLst>
      <p:ext uri="{BB962C8B-B14F-4D97-AF65-F5344CB8AC3E}">
        <p14:creationId xmlns:p14="http://schemas.microsoft.com/office/powerpoint/2010/main" val="38294787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2594" y="496389"/>
            <a:ext cx="9940835" cy="5865222"/>
          </a:xfrm>
          <a:prstGeom prst="rect">
            <a:avLst/>
          </a:prstGeom>
        </p:spPr>
      </p:pic>
    </p:spTree>
    <p:extLst>
      <p:ext uri="{BB962C8B-B14F-4D97-AF65-F5344CB8AC3E}">
        <p14:creationId xmlns:p14="http://schemas.microsoft.com/office/powerpoint/2010/main" val="27968841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3406" y="391887"/>
            <a:ext cx="9718765" cy="6048102"/>
          </a:xfrm>
          <a:prstGeom prst="rect">
            <a:avLst/>
          </a:prstGeom>
        </p:spPr>
      </p:pic>
    </p:spTree>
    <p:extLst>
      <p:ext uri="{BB962C8B-B14F-4D97-AF65-F5344CB8AC3E}">
        <p14:creationId xmlns:p14="http://schemas.microsoft.com/office/powerpoint/2010/main" val="314159894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7909" y="444137"/>
            <a:ext cx="10254342" cy="5603965"/>
          </a:xfrm>
          <a:prstGeom prst="rect">
            <a:avLst/>
          </a:prstGeom>
        </p:spPr>
      </p:pic>
    </p:spTree>
    <p:extLst>
      <p:ext uri="{BB962C8B-B14F-4D97-AF65-F5344CB8AC3E}">
        <p14:creationId xmlns:p14="http://schemas.microsoft.com/office/powerpoint/2010/main" val="14981108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834" y="483326"/>
            <a:ext cx="10032275" cy="6074228"/>
          </a:xfrm>
          <a:prstGeom prst="rect">
            <a:avLst/>
          </a:prstGeom>
        </p:spPr>
      </p:pic>
    </p:spTree>
    <p:extLst>
      <p:ext uri="{BB962C8B-B14F-4D97-AF65-F5344CB8AC3E}">
        <p14:creationId xmlns:p14="http://schemas.microsoft.com/office/powerpoint/2010/main" val="11370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2" y="378822"/>
            <a:ext cx="10620102" cy="5904411"/>
          </a:xfrm>
          <a:prstGeom prst="rect">
            <a:avLst/>
          </a:prstGeom>
        </p:spPr>
      </p:pic>
    </p:spTree>
    <p:extLst>
      <p:ext uri="{BB962C8B-B14F-4D97-AF65-F5344CB8AC3E}">
        <p14:creationId xmlns:p14="http://schemas.microsoft.com/office/powerpoint/2010/main" val="38827878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274320"/>
            <a:ext cx="10541726" cy="6204857"/>
          </a:xfrm>
          <a:prstGeom prst="rect">
            <a:avLst/>
          </a:prstGeom>
        </p:spPr>
      </p:pic>
    </p:spTree>
    <p:extLst>
      <p:ext uri="{BB962C8B-B14F-4D97-AF65-F5344CB8AC3E}">
        <p14:creationId xmlns:p14="http://schemas.microsoft.com/office/powerpoint/2010/main" val="40998769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39" y="339634"/>
            <a:ext cx="10097589" cy="6244046"/>
          </a:xfrm>
          <a:prstGeom prst="rect">
            <a:avLst/>
          </a:prstGeom>
        </p:spPr>
      </p:pic>
    </p:spTree>
    <p:extLst>
      <p:ext uri="{BB962C8B-B14F-4D97-AF65-F5344CB8AC3E}">
        <p14:creationId xmlns:p14="http://schemas.microsoft.com/office/powerpoint/2010/main" val="4777100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898" y="326571"/>
            <a:ext cx="9666514" cy="6191795"/>
          </a:xfrm>
          <a:prstGeom prst="rect">
            <a:avLst/>
          </a:prstGeom>
        </p:spPr>
      </p:pic>
    </p:spTree>
    <p:extLst>
      <p:ext uri="{BB962C8B-B14F-4D97-AF65-F5344CB8AC3E}">
        <p14:creationId xmlns:p14="http://schemas.microsoft.com/office/powerpoint/2010/main" val="37090492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653143"/>
            <a:ext cx="9875519" cy="5786846"/>
          </a:xfrm>
          <a:prstGeom prst="rect">
            <a:avLst/>
          </a:prstGeom>
        </p:spPr>
      </p:pic>
    </p:spTree>
    <p:extLst>
      <p:ext uri="{BB962C8B-B14F-4D97-AF65-F5344CB8AC3E}">
        <p14:creationId xmlns:p14="http://schemas.microsoft.com/office/powerpoint/2010/main" val="33551661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2411" y="548640"/>
            <a:ext cx="9601200" cy="6087291"/>
          </a:xfrm>
          <a:prstGeom prst="rect">
            <a:avLst/>
          </a:prstGeom>
        </p:spPr>
      </p:pic>
    </p:spTree>
    <p:extLst>
      <p:ext uri="{BB962C8B-B14F-4D97-AF65-F5344CB8AC3E}">
        <p14:creationId xmlns:p14="http://schemas.microsoft.com/office/powerpoint/2010/main" val="26896526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584" y="522515"/>
            <a:ext cx="10659290" cy="5917474"/>
          </a:xfrm>
          <a:prstGeom prst="rect">
            <a:avLst/>
          </a:prstGeom>
        </p:spPr>
      </p:pic>
    </p:spTree>
    <p:extLst>
      <p:ext uri="{BB962C8B-B14F-4D97-AF65-F5344CB8AC3E}">
        <p14:creationId xmlns:p14="http://schemas.microsoft.com/office/powerpoint/2010/main" val="11934491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9054" y="378823"/>
            <a:ext cx="9877986" cy="6126480"/>
          </a:xfrm>
          <a:prstGeom prst="rect">
            <a:avLst/>
          </a:prstGeom>
        </p:spPr>
      </p:pic>
    </p:spTree>
    <p:extLst>
      <p:ext uri="{BB962C8B-B14F-4D97-AF65-F5344CB8AC3E}">
        <p14:creationId xmlns:p14="http://schemas.microsoft.com/office/powerpoint/2010/main" val="5754373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627017"/>
            <a:ext cx="10045338" cy="5826034"/>
          </a:xfrm>
          <a:prstGeom prst="rect">
            <a:avLst/>
          </a:prstGeom>
        </p:spPr>
      </p:pic>
    </p:spTree>
    <p:extLst>
      <p:ext uri="{BB962C8B-B14F-4D97-AF65-F5344CB8AC3E}">
        <p14:creationId xmlns:p14="http://schemas.microsoft.com/office/powerpoint/2010/main" val="35987400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583" y="326571"/>
            <a:ext cx="10202091" cy="5865223"/>
          </a:xfrm>
          <a:prstGeom prst="rect">
            <a:avLst/>
          </a:prstGeom>
        </p:spPr>
      </p:pic>
    </p:spTree>
    <p:extLst>
      <p:ext uri="{BB962C8B-B14F-4D97-AF65-F5344CB8AC3E}">
        <p14:creationId xmlns:p14="http://schemas.microsoft.com/office/powerpoint/2010/main" val="24039755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589" y="457201"/>
            <a:ext cx="10332720" cy="5747656"/>
          </a:xfrm>
          <a:prstGeom prst="rect">
            <a:avLst/>
          </a:prstGeom>
        </p:spPr>
      </p:pic>
    </p:spTree>
    <p:extLst>
      <p:ext uri="{BB962C8B-B14F-4D97-AF65-F5344CB8AC3E}">
        <p14:creationId xmlns:p14="http://schemas.microsoft.com/office/powerpoint/2010/main" val="2937143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444137"/>
            <a:ext cx="10254343" cy="5734594"/>
          </a:xfrm>
          <a:prstGeom prst="rect">
            <a:avLst/>
          </a:prstGeom>
        </p:spPr>
      </p:pic>
    </p:spTree>
    <p:extLst>
      <p:ext uri="{BB962C8B-B14F-4D97-AF65-F5344CB8AC3E}">
        <p14:creationId xmlns:p14="http://schemas.microsoft.com/office/powerpoint/2010/main" val="3650499239"/>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4845" y="261257"/>
            <a:ext cx="9940835" cy="6322423"/>
          </a:xfrm>
          <a:prstGeom prst="rect">
            <a:avLst/>
          </a:prstGeom>
        </p:spPr>
      </p:pic>
    </p:spTree>
    <p:extLst>
      <p:ext uri="{BB962C8B-B14F-4D97-AF65-F5344CB8AC3E}">
        <p14:creationId xmlns:p14="http://schemas.microsoft.com/office/powerpoint/2010/main" val="1596120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4" y="313510"/>
            <a:ext cx="10541726" cy="5878284"/>
          </a:xfrm>
          <a:prstGeom prst="rect">
            <a:avLst/>
          </a:prstGeom>
        </p:spPr>
      </p:pic>
    </p:spTree>
    <p:extLst>
      <p:ext uri="{BB962C8B-B14F-4D97-AF65-F5344CB8AC3E}">
        <p14:creationId xmlns:p14="http://schemas.microsoft.com/office/powerpoint/2010/main" val="39280320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766" y="574766"/>
            <a:ext cx="10507354" cy="6021977"/>
          </a:xfrm>
          <a:prstGeom prst="rect">
            <a:avLst/>
          </a:prstGeom>
        </p:spPr>
      </p:pic>
    </p:spTree>
    <p:extLst>
      <p:ext uri="{BB962C8B-B14F-4D97-AF65-F5344CB8AC3E}">
        <p14:creationId xmlns:p14="http://schemas.microsoft.com/office/powerpoint/2010/main" val="2382342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5210" y="326571"/>
            <a:ext cx="10620103" cy="6074229"/>
          </a:xfrm>
          <a:prstGeom prst="rect">
            <a:avLst/>
          </a:prstGeom>
        </p:spPr>
      </p:pic>
    </p:spTree>
    <p:extLst>
      <p:ext uri="{BB962C8B-B14F-4D97-AF65-F5344CB8AC3E}">
        <p14:creationId xmlns:p14="http://schemas.microsoft.com/office/powerpoint/2010/main" val="320375683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217" y="509451"/>
            <a:ext cx="9901646" cy="5786846"/>
          </a:xfrm>
          <a:prstGeom prst="rect">
            <a:avLst/>
          </a:prstGeom>
        </p:spPr>
      </p:pic>
    </p:spTree>
    <p:extLst>
      <p:ext uri="{BB962C8B-B14F-4D97-AF65-F5344CB8AC3E}">
        <p14:creationId xmlns:p14="http://schemas.microsoft.com/office/powerpoint/2010/main" val="42641824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8091" y="483326"/>
            <a:ext cx="9953898" cy="6048103"/>
          </a:xfrm>
          <a:prstGeom prst="rect">
            <a:avLst/>
          </a:prstGeom>
        </p:spPr>
      </p:pic>
    </p:spTree>
    <p:extLst>
      <p:ext uri="{BB962C8B-B14F-4D97-AF65-F5344CB8AC3E}">
        <p14:creationId xmlns:p14="http://schemas.microsoft.com/office/powerpoint/2010/main" val="21242973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667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4" y="679269"/>
            <a:ext cx="10358846" cy="5564777"/>
          </a:xfrm>
          <a:prstGeom prst="rect">
            <a:avLst/>
          </a:prstGeom>
        </p:spPr>
      </p:pic>
    </p:spTree>
    <p:extLst>
      <p:ext uri="{BB962C8B-B14F-4D97-AF65-F5344CB8AC3E}">
        <p14:creationId xmlns:p14="http://schemas.microsoft.com/office/powerpoint/2010/main" val="3813607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326" y="1110338"/>
            <a:ext cx="10189028" cy="3422468"/>
          </a:xfrm>
          <a:prstGeom prst="rect">
            <a:avLst/>
          </a:prstGeom>
        </p:spPr>
      </p:pic>
    </p:spTree>
    <p:extLst>
      <p:ext uri="{BB962C8B-B14F-4D97-AF65-F5344CB8AC3E}">
        <p14:creationId xmlns:p14="http://schemas.microsoft.com/office/powerpoint/2010/main" val="403401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154" y="444137"/>
            <a:ext cx="5513441" cy="369332"/>
          </a:xfrm>
          <a:prstGeom prst="rect">
            <a:avLst/>
          </a:prstGeom>
        </p:spPr>
        <p:txBody>
          <a:bodyPr wrap="square">
            <a:spAutoFit/>
          </a:bodyPr>
          <a:lstStyle/>
          <a:p>
            <a:r>
              <a:rPr lang="en-IN" dirty="0" smtClean="0"/>
              <a:t>Example1 :  </a:t>
            </a:r>
            <a:r>
              <a:rPr lang="en-GB" b="1" dirty="0"/>
              <a:t>Australian red wine sales; WINE.TSM</a:t>
            </a:r>
            <a:endParaRPr lang="en-IN" b="1" dirty="0"/>
          </a:p>
        </p:txBody>
      </p:sp>
      <p:sp>
        <p:nvSpPr>
          <p:cNvPr id="3" name="Rectangle 2"/>
          <p:cNvSpPr/>
          <p:nvPr/>
        </p:nvSpPr>
        <p:spPr>
          <a:xfrm>
            <a:off x="744583" y="813469"/>
            <a:ext cx="10842171" cy="1754326"/>
          </a:xfrm>
          <a:prstGeom prst="rect">
            <a:avLst/>
          </a:prstGeom>
        </p:spPr>
        <p:txBody>
          <a:bodyPr wrap="square">
            <a:spAutoFit/>
          </a:bodyPr>
          <a:lstStyle/>
          <a:p>
            <a:pPr algn="just"/>
            <a:r>
              <a:rPr lang="en-IN" dirty="0"/>
              <a:t>Figure 1.1 shows the </a:t>
            </a:r>
            <a:r>
              <a:rPr lang="en-IN" dirty="0" err="1" smtClean="0"/>
              <a:t>mont</a:t>
            </a:r>
            <a:r>
              <a:rPr lang="en-IN" dirty="0" smtClean="0"/>
              <a:t> </a:t>
            </a:r>
            <a:r>
              <a:rPr lang="en-IN" dirty="0" err="1" smtClean="0"/>
              <a:t>hly</a:t>
            </a:r>
            <a:r>
              <a:rPr lang="en-IN" dirty="0" smtClean="0"/>
              <a:t> </a:t>
            </a:r>
            <a:r>
              <a:rPr lang="en-IN" dirty="0"/>
              <a:t>sales (in </a:t>
            </a:r>
            <a:r>
              <a:rPr lang="en-IN" dirty="0" err="1"/>
              <a:t>kiloliters</a:t>
            </a:r>
            <a:r>
              <a:rPr lang="en-IN" dirty="0"/>
              <a:t>) of red wine by Australian </a:t>
            </a:r>
            <a:r>
              <a:rPr lang="en-IN" dirty="0" smtClean="0"/>
              <a:t>winemakers </a:t>
            </a:r>
            <a:r>
              <a:rPr lang="en-IN" dirty="0"/>
              <a:t>from January 1980 through October 1991. In this case the set T0 consists of </a:t>
            </a:r>
            <a:r>
              <a:rPr lang="en-IN" dirty="0" smtClean="0"/>
              <a:t>the 142 </a:t>
            </a:r>
            <a:r>
              <a:rPr lang="en-IN" dirty="0"/>
              <a:t>times {(Jan. 1980), (Feb. 1980), ... ,(Oct. 1991)}. Given a set of n </a:t>
            </a:r>
            <a:r>
              <a:rPr lang="en-IN" dirty="0" smtClean="0"/>
              <a:t>observations made </a:t>
            </a:r>
            <a:r>
              <a:rPr lang="en-IN" dirty="0"/>
              <a:t>at uniformly spaced time intervals, it is often convenient to rescale the </a:t>
            </a:r>
            <a:r>
              <a:rPr lang="en-IN" dirty="0" smtClean="0"/>
              <a:t>time axis </a:t>
            </a:r>
            <a:r>
              <a:rPr lang="en-IN" dirty="0"/>
              <a:t>in such a way that T0 becomes the set of integers {1, 2,...,n}. In the </a:t>
            </a:r>
            <a:r>
              <a:rPr lang="en-IN" dirty="0" smtClean="0"/>
              <a:t>present example </a:t>
            </a:r>
            <a:r>
              <a:rPr lang="en-IN" dirty="0"/>
              <a:t>this amounts to measuring time in months with (Jan. 1980) as month 1. </a:t>
            </a:r>
            <a:r>
              <a:rPr lang="en-IN" dirty="0" smtClean="0"/>
              <a:t>Then T</a:t>
            </a:r>
            <a:r>
              <a:rPr lang="en-IN" baseline="-25000" dirty="0" smtClean="0"/>
              <a:t>0</a:t>
            </a:r>
            <a:r>
              <a:rPr lang="en-IN" dirty="0" smtClean="0"/>
              <a:t> </a:t>
            </a:r>
            <a:r>
              <a:rPr lang="en-IN" dirty="0"/>
              <a:t>is the set {1, 2,..., 142}. It appears from the graph that the sales have an </a:t>
            </a:r>
            <a:r>
              <a:rPr lang="en-IN" dirty="0" smtClean="0"/>
              <a:t>upward trend </a:t>
            </a:r>
            <a:r>
              <a:rPr lang="en-IN" dirty="0"/>
              <a:t>and a seasonal pattern with a peak in July and a trough in January.</a:t>
            </a:r>
          </a:p>
        </p:txBody>
      </p:sp>
      <p:pic>
        <p:nvPicPr>
          <p:cNvPr id="4" name="Picture 3"/>
          <p:cNvPicPr>
            <a:picLocks noChangeAspect="1"/>
          </p:cNvPicPr>
          <p:nvPr/>
        </p:nvPicPr>
        <p:blipFill>
          <a:blip r:embed="rId2"/>
          <a:stretch>
            <a:fillRect/>
          </a:stretch>
        </p:blipFill>
        <p:spPr>
          <a:xfrm>
            <a:off x="1071154" y="2567795"/>
            <a:ext cx="10084525" cy="4159577"/>
          </a:xfrm>
          <a:prstGeom prst="rect">
            <a:avLst/>
          </a:prstGeom>
        </p:spPr>
      </p:pic>
    </p:spTree>
    <p:extLst>
      <p:ext uri="{BB962C8B-B14F-4D97-AF65-F5344CB8AC3E}">
        <p14:creationId xmlns:p14="http://schemas.microsoft.com/office/powerpoint/2010/main" val="1037109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5030" y="1031966"/>
            <a:ext cx="9666514" cy="4506685"/>
          </a:xfrm>
          <a:prstGeom prst="rect">
            <a:avLst/>
          </a:prstGeom>
        </p:spPr>
      </p:pic>
      <p:pic>
        <p:nvPicPr>
          <p:cNvPr id="3" name="Picture 2"/>
          <p:cNvPicPr>
            <a:picLocks noChangeAspect="1"/>
          </p:cNvPicPr>
          <p:nvPr/>
        </p:nvPicPr>
        <p:blipFill>
          <a:blip r:embed="rId3"/>
          <a:stretch>
            <a:fillRect/>
          </a:stretch>
        </p:blipFill>
        <p:spPr>
          <a:xfrm>
            <a:off x="679269" y="5538651"/>
            <a:ext cx="2664822" cy="339635"/>
          </a:xfrm>
          <a:prstGeom prst="rect">
            <a:avLst/>
          </a:prstGeom>
        </p:spPr>
      </p:pic>
      <p:sp>
        <p:nvSpPr>
          <p:cNvPr id="4" name="Rectangle 3"/>
          <p:cNvSpPr/>
          <p:nvPr/>
        </p:nvSpPr>
        <p:spPr>
          <a:xfrm>
            <a:off x="1045031" y="496389"/>
            <a:ext cx="6922604" cy="369332"/>
          </a:xfrm>
          <a:prstGeom prst="rect">
            <a:avLst/>
          </a:prstGeom>
        </p:spPr>
        <p:txBody>
          <a:bodyPr wrap="square">
            <a:spAutoFit/>
          </a:bodyPr>
          <a:lstStyle/>
          <a:p>
            <a:r>
              <a:rPr lang="en-IN" b="1" dirty="0"/>
              <a:t>The Sample Autocorrelation Function</a:t>
            </a:r>
          </a:p>
        </p:txBody>
      </p:sp>
    </p:spTree>
    <p:extLst>
      <p:ext uri="{BB962C8B-B14F-4D97-AF65-F5344CB8AC3E}">
        <p14:creationId xmlns:p14="http://schemas.microsoft.com/office/powerpoint/2010/main" val="2966938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2" y="1097278"/>
            <a:ext cx="10202091" cy="3788229"/>
          </a:xfrm>
          <a:prstGeom prst="rect">
            <a:avLst/>
          </a:prstGeom>
        </p:spPr>
      </p:pic>
    </p:spTree>
    <p:extLst>
      <p:ext uri="{BB962C8B-B14F-4D97-AF65-F5344CB8AC3E}">
        <p14:creationId xmlns:p14="http://schemas.microsoft.com/office/powerpoint/2010/main" val="170010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890" y="0"/>
            <a:ext cx="10345783" cy="1580606"/>
          </a:xfrm>
          <a:prstGeom prst="rect">
            <a:avLst/>
          </a:prstGeom>
        </p:spPr>
      </p:pic>
      <p:pic>
        <p:nvPicPr>
          <p:cNvPr id="3" name="Picture 2"/>
          <p:cNvPicPr>
            <a:picLocks noChangeAspect="1"/>
          </p:cNvPicPr>
          <p:nvPr/>
        </p:nvPicPr>
        <p:blipFill>
          <a:blip r:embed="rId3"/>
          <a:stretch>
            <a:fillRect/>
          </a:stretch>
        </p:blipFill>
        <p:spPr>
          <a:xfrm>
            <a:off x="927463" y="1580607"/>
            <a:ext cx="7325949" cy="461664"/>
          </a:xfrm>
          <a:prstGeom prst="rect">
            <a:avLst/>
          </a:prstGeom>
        </p:spPr>
      </p:pic>
      <p:pic>
        <p:nvPicPr>
          <p:cNvPr id="4" name="Picture 3"/>
          <p:cNvPicPr>
            <a:picLocks noChangeAspect="1"/>
          </p:cNvPicPr>
          <p:nvPr/>
        </p:nvPicPr>
        <p:blipFill>
          <a:blip r:embed="rId4"/>
          <a:stretch>
            <a:fillRect/>
          </a:stretch>
        </p:blipFill>
        <p:spPr>
          <a:xfrm>
            <a:off x="822960" y="2042271"/>
            <a:ext cx="9993085" cy="896872"/>
          </a:xfrm>
          <a:prstGeom prst="rect">
            <a:avLst/>
          </a:prstGeom>
        </p:spPr>
      </p:pic>
      <p:sp>
        <p:nvSpPr>
          <p:cNvPr id="5" name="Rectangle 4"/>
          <p:cNvSpPr/>
          <p:nvPr/>
        </p:nvSpPr>
        <p:spPr>
          <a:xfrm>
            <a:off x="1156446" y="2969734"/>
            <a:ext cx="1939449" cy="461665"/>
          </a:xfrm>
          <a:prstGeom prst="rect">
            <a:avLst/>
          </a:prstGeom>
        </p:spPr>
        <p:txBody>
          <a:bodyPr wrap="square">
            <a:spAutoFit/>
          </a:bodyPr>
          <a:lstStyle/>
          <a:p>
            <a:r>
              <a:rPr lang="en-IN" sz="2400" b="1" dirty="0"/>
              <a:t>Example</a:t>
            </a:r>
          </a:p>
        </p:txBody>
      </p:sp>
      <p:pic>
        <p:nvPicPr>
          <p:cNvPr id="6" name="Picture 5"/>
          <p:cNvPicPr>
            <a:picLocks noChangeAspect="1"/>
          </p:cNvPicPr>
          <p:nvPr/>
        </p:nvPicPr>
        <p:blipFill>
          <a:blip r:embed="rId5"/>
          <a:stretch>
            <a:fillRect/>
          </a:stretch>
        </p:blipFill>
        <p:spPr>
          <a:xfrm>
            <a:off x="1012755" y="3365090"/>
            <a:ext cx="9888581" cy="1358537"/>
          </a:xfrm>
          <a:prstGeom prst="rect">
            <a:avLst/>
          </a:prstGeom>
        </p:spPr>
      </p:pic>
      <p:pic>
        <p:nvPicPr>
          <p:cNvPr id="7" name="Picture 6"/>
          <p:cNvPicPr>
            <a:picLocks noChangeAspect="1"/>
          </p:cNvPicPr>
          <p:nvPr/>
        </p:nvPicPr>
        <p:blipFill>
          <a:blip r:embed="rId6"/>
          <a:stretch>
            <a:fillRect/>
          </a:stretch>
        </p:blipFill>
        <p:spPr>
          <a:xfrm>
            <a:off x="1156446" y="4772077"/>
            <a:ext cx="3137869" cy="274320"/>
          </a:xfrm>
          <a:prstGeom prst="rect">
            <a:avLst/>
          </a:prstGeom>
        </p:spPr>
      </p:pic>
      <p:sp>
        <p:nvSpPr>
          <p:cNvPr id="8" name="Rectangle 7"/>
          <p:cNvSpPr/>
          <p:nvPr/>
        </p:nvSpPr>
        <p:spPr>
          <a:xfrm>
            <a:off x="1156446" y="5215883"/>
            <a:ext cx="9933919" cy="923330"/>
          </a:xfrm>
          <a:prstGeom prst="rect">
            <a:avLst/>
          </a:prstGeom>
        </p:spPr>
        <p:txBody>
          <a:bodyPr wrap="square">
            <a:spAutoFit/>
          </a:bodyPr>
          <a:lstStyle/>
          <a:p>
            <a:r>
              <a:rPr lang="en-IN" dirty="0"/>
              <a:t>Hence, approximately 95% of </a:t>
            </a:r>
            <a:r>
              <a:rPr lang="en-IN" dirty="0" smtClean="0"/>
              <a:t>the sample </a:t>
            </a:r>
            <a:r>
              <a:rPr lang="en-IN" dirty="0"/>
              <a:t>autocorrelations </a:t>
            </a:r>
            <a:r>
              <a:rPr lang="en-IN" dirty="0" smtClean="0"/>
              <a:t>should fall </a:t>
            </a:r>
            <a:r>
              <a:rPr lang="en-IN" dirty="0"/>
              <a:t>between the bounds ±1.96</a:t>
            </a:r>
            <a:r>
              <a:rPr lang="en-IN" dirty="0" smtClean="0"/>
              <a:t>/√n  </a:t>
            </a:r>
            <a:r>
              <a:rPr lang="en-IN" dirty="0"/>
              <a:t>(since 1.96 </a:t>
            </a:r>
            <a:r>
              <a:rPr lang="en-IN" dirty="0" smtClean="0"/>
              <a:t>is the </a:t>
            </a:r>
            <a:r>
              <a:rPr lang="en-IN" dirty="0"/>
              <a:t>.975 quantile of the standard normal distribution). Therefore, in Figure 1.13 we</a:t>
            </a:r>
          </a:p>
          <a:p>
            <a:r>
              <a:rPr lang="en-IN" dirty="0"/>
              <a:t>would expect roughly 40(.05)  2 values to fall outside the bounds.</a:t>
            </a:r>
          </a:p>
        </p:txBody>
      </p:sp>
    </p:spTree>
    <p:extLst>
      <p:ext uri="{BB962C8B-B14F-4D97-AF65-F5344CB8AC3E}">
        <p14:creationId xmlns:p14="http://schemas.microsoft.com/office/powerpoint/2010/main" val="815103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67" y="352697"/>
            <a:ext cx="5486400" cy="4571728"/>
          </a:xfrm>
          <a:prstGeom prst="rect">
            <a:avLst/>
          </a:prstGeom>
        </p:spPr>
      </p:pic>
      <p:pic>
        <p:nvPicPr>
          <p:cNvPr id="3" name="Picture 2"/>
          <p:cNvPicPr>
            <a:picLocks noChangeAspect="1"/>
          </p:cNvPicPr>
          <p:nvPr/>
        </p:nvPicPr>
        <p:blipFill>
          <a:blip r:embed="rId3"/>
          <a:stretch>
            <a:fillRect/>
          </a:stretch>
        </p:blipFill>
        <p:spPr>
          <a:xfrm>
            <a:off x="1476102" y="5146765"/>
            <a:ext cx="2377441" cy="966651"/>
          </a:xfrm>
          <a:prstGeom prst="rect">
            <a:avLst/>
          </a:prstGeom>
        </p:spPr>
      </p:pic>
      <p:pic>
        <p:nvPicPr>
          <p:cNvPr id="4" name="Picture 3"/>
          <p:cNvPicPr>
            <a:picLocks noChangeAspect="1"/>
          </p:cNvPicPr>
          <p:nvPr/>
        </p:nvPicPr>
        <p:blipFill>
          <a:blip r:embed="rId4"/>
          <a:stretch>
            <a:fillRect/>
          </a:stretch>
        </p:blipFill>
        <p:spPr>
          <a:xfrm>
            <a:off x="6061167" y="483326"/>
            <a:ext cx="5734593" cy="4310743"/>
          </a:xfrm>
          <a:prstGeom prst="rect">
            <a:avLst/>
          </a:prstGeom>
        </p:spPr>
      </p:pic>
      <p:pic>
        <p:nvPicPr>
          <p:cNvPr id="5" name="Picture 4"/>
          <p:cNvPicPr>
            <a:picLocks noChangeAspect="1"/>
          </p:cNvPicPr>
          <p:nvPr/>
        </p:nvPicPr>
        <p:blipFill>
          <a:blip r:embed="rId5"/>
          <a:stretch>
            <a:fillRect/>
          </a:stretch>
        </p:blipFill>
        <p:spPr>
          <a:xfrm>
            <a:off x="7419703" y="4924425"/>
            <a:ext cx="2965267" cy="1188991"/>
          </a:xfrm>
          <a:prstGeom prst="rect">
            <a:avLst/>
          </a:prstGeom>
        </p:spPr>
      </p:pic>
    </p:spTree>
    <p:extLst>
      <p:ext uri="{BB962C8B-B14F-4D97-AF65-F5344CB8AC3E}">
        <p14:creationId xmlns:p14="http://schemas.microsoft.com/office/powerpoint/2010/main" val="275750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891" y="444138"/>
            <a:ext cx="10293531" cy="1031965"/>
          </a:xfrm>
          <a:prstGeom prst="rect">
            <a:avLst/>
          </a:prstGeom>
        </p:spPr>
      </p:pic>
      <p:pic>
        <p:nvPicPr>
          <p:cNvPr id="3" name="Picture 2"/>
          <p:cNvPicPr>
            <a:picLocks noChangeAspect="1"/>
          </p:cNvPicPr>
          <p:nvPr/>
        </p:nvPicPr>
        <p:blipFill>
          <a:blip r:embed="rId3"/>
          <a:stretch>
            <a:fillRect/>
          </a:stretch>
        </p:blipFill>
        <p:spPr>
          <a:xfrm>
            <a:off x="600891" y="1332411"/>
            <a:ext cx="10123715" cy="1384663"/>
          </a:xfrm>
          <a:prstGeom prst="rect">
            <a:avLst/>
          </a:prstGeom>
        </p:spPr>
      </p:pic>
      <p:pic>
        <p:nvPicPr>
          <p:cNvPr id="4" name="Picture 3"/>
          <p:cNvPicPr>
            <a:picLocks noChangeAspect="1"/>
          </p:cNvPicPr>
          <p:nvPr/>
        </p:nvPicPr>
        <p:blipFill>
          <a:blip r:embed="rId4"/>
          <a:stretch>
            <a:fillRect/>
          </a:stretch>
        </p:blipFill>
        <p:spPr>
          <a:xfrm>
            <a:off x="744584" y="2717075"/>
            <a:ext cx="3566160" cy="418012"/>
          </a:xfrm>
          <a:prstGeom prst="rect">
            <a:avLst/>
          </a:prstGeom>
        </p:spPr>
      </p:pic>
      <p:sp>
        <p:nvSpPr>
          <p:cNvPr id="5" name="Rectangle 4"/>
          <p:cNvSpPr/>
          <p:nvPr/>
        </p:nvSpPr>
        <p:spPr>
          <a:xfrm>
            <a:off x="862148" y="2965270"/>
            <a:ext cx="8269010" cy="461665"/>
          </a:xfrm>
          <a:prstGeom prst="rect">
            <a:avLst/>
          </a:prstGeom>
        </p:spPr>
        <p:txBody>
          <a:bodyPr wrap="square">
            <a:spAutoFit/>
          </a:bodyPr>
          <a:lstStyle/>
          <a:p>
            <a:r>
              <a:rPr lang="en-IN" sz="2400" b="1" dirty="0"/>
              <a:t>Estimation and Elimination of Trend and Seasonal Components</a:t>
            </a:r>
          </a:p>
        </p:txBody>
      </p:sp>
      <p:pic>
        <p:nvPicPr>
          <p:cNvPr id="6" name="Picture 5"/>
          <p:cNvPicPr>
            <a:picLocks noChangeAspect="1"/>
          </p:cNvPicPr>
          <p:nvPr/>
        </p:nvPicPr>
        <p:blipFill>
          <a:blip r:embed="rId5"/>
          <a:stretch>
            <a:fillRect/>
          </a:stretch>
        </p:blipFill>
        <p:spPr>
          <a:xfrm>
            <a:off x="483326" y="3383282"/>
            <a:ext cx="10411096" cy="3195934"/>
          </a:xfrm>
          <a:prstGeom prst="rect">
            <a:avLst/>
          </a:prstGeom>
        </p:spPr>
      </p:pic>
    </p:spTree>
    <p:extLst>
      <p:ext uri="{BB962C8B-B14F-4D97-AF65-F5344CB8AC3E}">
        <p14:creationId xmlns:p14="http://schemas.microsoft.com/office/powerpoint/2010/main" val="4281886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7017" y="222069"/>
            <a:ext cx="10567852" cy="4937759"/>
          </a:xfrm>
          <a:prstGeom prst="rect">
            <a:avLst/>
          </a:prstGeom>
        </p:spPr>
      </p:pic>
      <p:pic>
        <p:nvPicPr>
          <p:cNvPr id="3" name="Picture 2"/>
          <p:cNvPicPr>
            <a:picLocks noChangeAspect="1"/>
          </p:cNvPicPr>
          <p:nvPr/>
        </p:nvPicPr>
        <p:blipFill>
          <a:blip r:embed="rId3"/>
          <a:stretch>
            <a:fillRect/>
          </a:stretch>
        </p:blipFill>
        <p:spPr>
          <a:xfrm>
            <a:off x="849085" y="5290456"/>
            <a:ext cx="10110651" cy="1293223"/>
          </a:xfrm>
          <a:prstGeom prst="rect">
            <a:avLst/>
          </a:prstGeom>
        </p:spPr>
      </p:pic>
    </p:spTree>
    <p:extLst>
      <p:ext uri="{BB962C8B-B14F-4D97-AF65-F5344CB8AC3E}">
        <p14:creationId xmlns:p14="http://schemas.microsoft.com/office/powerpoint/2010/main" val="1205053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457" y="562847"/>
            <a:ext cx="10293532" cy="2115040"/>
          </a:xfrm>
          <a:prstGeom prst="rect">
            <a:avLst/>
          </a:prstGeom>
        </p:spPr>
      </p:pic>
      <p:pic>
        <p:nvPicPr>
          <p:cNvPr id="3" name="Picture 2"/>
          <p:cNvPicPr>
            <a:picLocks noChangeAspect="1"/>
          </p:cNvPicPr>
          <p:nvPr/>
        </p:nvPicPr>
        <p:blipFill>
          <a:blip r:embed="rId3"/>
          <a:stretch>
            <a:fillRect/>
          </a:stretch>
        </p:blipFill>
        <p:spPr>
          <a:xfrm>
            <a:off x="953589" y="2627572"/>
            <a:ext cx="2730137" cy="442200"/>
          </a:xfrm>
          <a:prstGeom prst="rect">
            <a:avLst/>
          </a:prstGeom>
        </p:spPr>
      </p:pic>
      <p:pic>
        <p:nvPicPr>
          <p:cNvPr id="4" name="Picture 3"/>
          <p:cNvPicPr>
            <a:picLocks noChangeAspect="1"/>
          </p:cNvPicPr>
          <p:nvPr/>
        </p:nvPicPr>
        <p:blipFill>
          <a:blip r:embed="rId4"/>
          <a:stretch>
            <a:fillRect/>
          </a:stretch>
        </p:blipFill>
        <p:spPr>
          <a:xfrm>
            <a:off x="953590" y="3648109"/>
            <a:ext cx="9771016" cy="1616222"/>
          </a:xfrm>
          <a:prstGeom prst="rect">
            <a:avLst/>
          </a:prstGeom>
        </p:spPr>
      </p:pic>
      <p:sp>
        <p:nvSpPr>
          <p:cNvPr id="5" name="TextBox 4"/>
          <p:cNvSpPr txBox="1"/>
          <p:nvPr/>
        </p:nvSpPr>
        <p:spPr>
          <a:xfrm>
            <a:off x="953589" y="3174274"/>
            <a:ext cx="2899954" cy="369332"/>
          </a:xfrm>
          <a:prstGeom prst="rect">
            <a:avLst/>
          </a:prstGeom>
          <a:noFill/>
        </p:spPr>
        <p:txBody>
          <a:bodyPr wrap="square" rtlCol="0">
            <a:spAutoFit/>
          </a:bodyPr>
          <a:lstStyle/>
          <a:p>
            <a:r>
              <a:rPr lang="en-US" b="1" dirty="0" smtClean="0"/>
              <a:t>OPTIONS FOR ESTIMATION</a:t>
            </a:r>
            <a:endParaRPr lang="en-IN" b="1" dirty="0"/>
          </a:p>
        </p:txBody>
      </p:sp>
      <p:pic>
        <p:nvPicPr>
          <p:cNvPr id="6" name="Picture 5"/>
          <p:cNvPicPr>
            <a:picLocks noChangeAspect="1"/>
          </p:cNvPicPr>
          <p:nvPr/>
        </p:nvPicPr>
        <p:blipFill>
          <a:blip r:embed="rId5"/>
          <a:stretch>
            <a:fillRect/>
          </a:stretch>
        </p:blipFill>
        <p:spPr>
          <a:xfrm>
            <a:off x="1175657" y="5134497"/>
            <a:ext cx="9653451" cy="965857"/>
          </a:xfrm>
          <a:prstGeom prst="rect">
            <a:avLst/>
          </a:prstGeom>
        </p:spPr>
      </p:pic>
    </p:spTree>
    <p:extLst>
      <p:ext uri="{BB962C8B-B14F-4D97-AF65-F5344CB8AC3E}">
        <p14:creationId xmlns:p14="http://schemas.microsoft.com/office/powerpoint/2010/main" val="274765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4" y="378823"/>
            <a:ext cx="7289074" cy="1436914"/>
          </a:xfrm>
          <a:prstGeom prst="rect">
            <a:avLst/>
          </a:prstGeom>
        </p:spPr>
      </p:pic>
      <p:sp>
        <p:nvSpPr>
          <p:cNvPr id="3" name="Rectangle 2"/>
          <p:cNvSpPr/>
          <p:nvPr/>
        </p:nvSpPr>
        <p:spPr>
          <a:xfrm>
            <a:off x="809897" y="2063931"/>
            <a:ext cx="10241280" cy="369332"/>
          </a:xfrm>
          <a:prstGeom prst="rect">
            <a:avLst/>
          </a:prstGeom>
        </p:spPr>
        <p:txBody>
          <a:bodyPr wrap="square">
            <a:spAutoFit/>
          </a:bodyPr>
          <a:lstStyle/>
          <a:p>
            <a:r>
              <a:rPr lang="en-GB" dirty="0" smtClean="0"/>
              <a:t>wherein </a:t>
            </a:r>
            <a:r>
              <a:rPr lang="en-GB" dirty="0"/>
              <a:t>we are given a dynamic equation relating </a:t>
            </a:r>
            <a:r>
              <a:rPr lang="en-GB" dirty="0" smtClean="0"/>
              <a:t> to the </a:t>
            </a:r>
            <a:r>
              <a:rPr lang="en-GB" dirty="0"/>
              <a:t>value y takes on at date t to another variable</a:t>
            </a:r>
            <a:endParaRPr lang="en-IN" dirty="0"/>
          </a:p>
        </p:txBody>
      </p:sp>
      <p:pic>
        <p:nvPicPr>
          <p:cNvPr id="4" name="Picture 3"/>
          <p:cNvPicPr>
            <a:picLocks noChangeAspect="1"/>
          </p:cNvPicPr>
          <p:nvPr/>
        </p:nvPicPr>
        <p:blipFill>
          <a:blip r:embed="rId3"/>
          <a:stretch>
            <a:fillRect/>
          </a:stretch>
        </p:blipFill>
        <p:spPr>
          <a:xfrm>
            <a:off x="10484031" y="2134297"/>
            <a:ext cx="266700" cy="228600"/>
          </a:xfrm>
          <a:prstGeom prst="rect">
            <a:avLst/>
          </a:prstGeom>
        </p:spPr>
      </p:pic>
      <p:sp>
        <p:nvSpPr>
          <p:cNvPr id="5" name="Rectangle 4"/>
          <p:cNvSpPr/>
          <p:nvPr/>
        </p:nvSpPr>
        <p:spPr>
          <a:xfrm>
            <a:off x="809897" y="2433263"/>
            <a:ext cx="9940834" cy="3600986"/>
          </a:xfrm>
          <a:prstGeom prst="rect">
            <a:avLst/>
          </a:prstGeom>
        </p:spPr>
        <p:txBody>
          <a:bodyPr wrap="square">
            <a:spAutoFit/>
          </a:bodyPr>
          <a:lstStyle/>
          <a:p>
            <a:r>
              <a:rPr lang="en-GB" dirty="0"/>
              <a:t>and to the value y took on in the previous period. This is a first-order difference equation because only the first lag of the variable (</a:t>
            </a:r>
            <a:r>
              <a:rPr lang="en-GB" dirty="0" smtClean="0"/>
              <a:t>y</a:t>
            </a:r>
            <a:r>
              <a:rPr lang="en-GB" baseline="-25000" dirty="0" smtClean="0"/>
              <a:t>t-1</a:t>
            </a:r>
            <a:r>
              <a:rPr lang="en-GB" dirty="0" smtClean="0"/>
              <a:t>) </a:t>
            </a:r>
            <a:r>
              <a:rPr lang="en-GB" dirty="0"/>
              <a:t>appears in the equation. Note that it expresses </a:t>
            </a:r>
            <a:r>
              <a:rPr lang="en-GB" dirty="0" err="1" smtClean="0"/>
              <a:t>y</a:t>
            </a:r>
            <a:r>
              <a:rPr lang="en-GB" baseline="-25000" dirty="0" err="1" smtClean="0"/>
              <a:t>t</a:t>
            </a:r>
            <a:r>
              <a:rPr lang="en-GB" dirty="0" smtClean="0"/>
              <a:t>, </a:t>
            </a:r>
            <a:r>
              <a:rPr lang="en-GB" dirty="0"/>
              <a:t>as a linear function of </a:t>
            </a:r>
            <a:r>
              <a:rPr lang="en-GB" dirty="0" smtClean="0"/>
              <a:t>y</a:t>
            </a:r>
            <a:r>
              <a:rPr lang="en-GB" baseline="-25000" dirty="0" smtClean="0"/>
              <a:t>t-1</a:t>
            </a:r>
            <a:r>
              <a:rPr lang="en-GB" dirty="0" smtClean="0"/>
              <a:t> </a:t>
            </a:r>
            <a:r>
              <a:rPr lang="en-GB" dirty="0"/>
              <a:t>and </a:t>
            </a:r>
            <a:r>
              <a:rPr lang="en-GB" dirty="0" smtClean="0"/>
              <a:t> </a:t>
            </a:r>
            <a:r>
              <a:rPr lang="en-GB" dirty="0" err="1" smtClean="0"/>
              <a:t>u</a:t>
            </a:r>
            <a:r>
              <a:rPr lang="en-GB" baseline="-25000" dirty="0" err="1" smtClean="0"/>
              <a:t>t</a:t>
            </a:r>
            <a:r>
              <a:rPr lang="en-GB" baseline="-25000" dirty="0" smtClean="0"/>
              <a:t>  </a:t>
            </a:r>
            <a:r>
              <a:rPr lang="en-GB" dirty="0" smtClean="0"/>
              <a:t> (or </a:t>
            </a:r>
            <a:r>
              <a:rPr lang="en-GB" dirty="0" err="1" smtClean="0"/>
              <a:t>w</a:t>
            </a:r>
            <a:r>
              <a:rPr lang="en-GB" baseline="-25000" dirty="0" err="1" smtClean="0"/>
              <a:t>t</a:t>
            </a:r>
            <a:r>
              <a:rPr lang="en-GB" baseline="-25000" dirty="0" smtClean="0"/>
              <a:t>  </a:t>
            </a:r>
            <a:r>
              <a:rPr lang="en-GB" dirty="0" smtClean="0"/>
              <a:t>  )</a:t>
            </a:r>
          </a:p>
          <a:p>
            <a:endParaRPr lang="en-GB" dirty="0"/>
          </a:p>
          <a:p>
            <a:r>
              <a:rPr lang="en-GB" dirty="0" smtClean="0"/>
              <a:t> </a:t>
            </a:r>
            <a:r>
              <a:rPr lang="en-GB" dirty="0" err="1"/>
              <a:t>Goldfeld's</a:t>
            </a:r>
            <a:r>
              <a:rPr lang="en-GB" dirty="0"/>
              <a:t> (1973) estimated money demand function for the United </a:t>
            </a:r>
            <a:r>
              <a:rPr lang="en-GB" dirty="0" smtClean="0"/>
              <a:t>States  . </a:t>
            </a:r>
            <a:r>
              <a:rPr lang="en-GB" dirty="0" err="1"/>
              <a:t>Goldfeld's</a:t>
            </a:r>
            <a:r>
              <a:rPr lang="en-GB" dirty="0"/>
              <a:t> model related the log of the real money holdings of the public (m,) to the log of aggregate real income </a:t>
            </a:r>
            <a:r>
              <a:rPr lang="en-GB" dirty="0" smtClean="0"/>
              <a:t>(I</a:t>
            </a:r>
            <a:r>
              <a:rPr lang="en-GB" baseline="-25000" dirty="0" smtClean="0"/>
              <a:t>t</a:t>
            </a:r>
            <a:r>
              <a:rPr lang="en-GB" dirty="0" smtClean="0"/>
              <a:t>), </a:t>
            </a:r>
            <a:r>
              <a:rPr lang="en-GB" dirty="0"/>
              <a:t>the log of the interest rate on bank accounts (</a:t>
            </a:r>
            <a:r>
              <a:rPr lang="en-GB" dirty="0" smtClean="0"/>
              <a:t>r </a:t>
            </a:r>
            <a:r>
              <a:rPr lang="en-GB" baseline="-25000" dirty="0" err="1" smtClean="0"/>
              <a:t>bt</a:t>
            </a:r>
            <a:r>
              <a:rPr lang="en-GB" dirty="0" smtClean="0"/>
              <a:t>), </a:t>
            </a:r>
            <a:r>
              <a:rPr lang="en-GB" dirty="0"/>
              <a:t>and the log of the interest rate on commercial paper (</a:t>
            </a:r>
            <a:r>
              <a:rPr lang="en-GB" dirty="0" err="1" smtClean="0"/>
              <a:t>r</a:t>
            </a:r>
            <a:r>
              <a:rPr lang="en-GB" baseline="-25000" dirty="0" err="1" smtClean="0"/>
              <a:t>ct</a:t>
            </a:r>
            <a:r>
              <a:rPr lang="en-GB" dirty="0" smtClean="0"/>
              <a:t>):</a:t>
            </a:r>
          </a:p>
          <a:p>
            <a:endParaRPr lang="en-GB" dirty="0"/>
          </a:p>
          <a:p>
            <a:r>
              <a:rPr lang="en-GB" dirty="0" smtClean="0"/>
              <a:t>          </a:t>
            </a:r>
            <a:r>
              <a:rPr lang="pl-PL" dirty="0" smtClean="0"/>
              <a:t>m</a:t>
            </a:r>
            <a:r>
              <a:rPr lang="en-US" baseline="-25000" dirty="0" smtClean="0"/>
              <a:t>t</a:t>
            </a:r>
            <a:r>
              <a:rPr lang="pl-PL" dirty="0" smtClean="0"/>
              <a:t> </a:t>
            </a:r>
            <a:r>
              <a:rPr lang="pl-PL" dirty="0"/>
              <a:t>= 0.27 + </a:t>
            </a:r>
            <a:r>
              <a:rPr lang="pl-PL" dirty="0" smtClean="0"/>
              <a:t>0.72m</a:t>
            </a:r>
            <a:r>
              <a:rPr lang="en-US" baseline="-25000" dirty="0" smtClean="0"/>
              <a:t>t-1</a:t>
            </a:r>
            <a:r>
              <a:rPr lang="pl-PL" dirty="0" smtClean="0"/>
              <a:t> </a:t>
            </a:r>
            <a:r>
              <a:rPr lang="pl-PL" dirty="0"/>
              <a:t>+ </a:t>
            </a:r>
            <a:r>
              <a:rPr lang="pl-PL" dirty="0" smtClean="0"/>
              <a:t>0.19</a:t>
            </a:r>
            <a:r>
              <a:rPr lang="en-US" dirty="0" smtClean="0"/>
              <a:t>I</a:t>
            </a:r>
            <a:r>
              <a:rPr lang="en-US" baseline="-25000" dirty="0" smtClean="0"/>
              <a:t>t</a:t>
            </a:r>
            <a:r>
              <a:rPr lang="pl-PL" dirty="0" smtClean="0"/>
              <a:t> </a:t>
            </a:r>
            <a:r>
              <a:rPr lang="pl-PL" dirty="0"/>
              <a:t>- </a:t>
            </a:r>
            <a:r>
              <a:rPr lang="pl-PL" dirty="0" smtClean="0"/>
              <a:t>0.045r</a:t>
            </a:r>
            <a:r>
              <a:rPr lang="en-US" baseline="-25000" dirty="0" err="1" smtClean="0"/>
              <a:t>bt</a:t>
            </a:r>
            <a:r>
              <a:rPr lang="pl-PL" dirty="0" smtClean="0"/>
              <a:t> </a:t>
            </a:r>
            <a:r>
              <a:rPr lang="pl-PL" dirty="0"/>
              <a:t>- </a:t>
            </a:r>
            <a:r>
              <a:rPr lang="pl-PL" dirty="0" smtClean="0"/>
              <a:t>0.019r</a:t>
            </a:r>
            <a:r>
              <a:rPr lang="en-US" baseline="-25000" dirty="0" err="1" smtClean="0"/>
              <a:t>ct</a:t>
            </a:r>
            <a:r>
              <a:rPr lang="pl-PL" dirty="0" smtClean="0"/>
              <a:t>· </a:t>
            </a:r>
            <a:endParaRPr lang="en-US" dirty="0" smtClean="0"/>
          </a:p>
          <a:p>
            <a:endParaRPr lang="en-US" dirty="0"/>
          </a:p>
          <a:p>
            <a:r>
              <a:rPr lang="en-US" dirty="0" smtClean="0"/>
              <a:t>This is a special case with </a:t>
            </a:r>
            <a:r>
              <a:rPr lang="en-US" dirty="0" err="1" smtClean="0"/>
              <a:t>y</a:t>
            </a:r>
            <a:r>
              <a:rPr lang="en-US" baseline="-25000" dirty="0" err="1" smtClean="0"/>
              <a:t>t</a:t>
            </a:r>
            <a:r>
              <a:rPr lang="en-US" baseline="-25000" dirty="0" smtClean="0"/>
              <a:t>  </a:t>
            </a:r>
            <a:r>
              <a:rPr lang="en-US" dirty="0" smtClean="0"/>
              <a:t> =  </a:t>
            </a:r>
            <a:r>
              <a:rPr lang="en-US" dirty="0" err="1" smtClean="0"/>
              <a:t>m</a:t>
            </a:r>
            <a:r>
              <a:rPr lang="en-US" baseline="-25000" dirty="0" err="1" smtClean="0"/>
              <a:t>t</a:t>
            </a:r>
            <a:r>
              <a:rPr lang="en-US" baseline="-25000" dirty="0" smtClean="0"/>
              <a:t>      </a:t>
            </a:r>
            <a:r>
              <a:rPr lang="en-US" dirty="0" smtClean="0"/>
              <a:t> and  </a:t>
            </a:r>
            <a:r>
              <a:rPr lang="el-GR" dirty="0" smtClean="0"/>
              <a:t>ψ</a:t>
            </a:r>
            <a:r>
              <a:rPr lang="en-US" baseline="-25000" dirty="0" smtClean="0"/>
              <a:t>1</a:t>
            </a:r>
            <a:r>
              <a:rPr lang="en-IN" dirty="0" smtClean="0"/>
              <a:t> </a:t>
            </a:r>
            <a:r>
              <a:rPr lang="en-IN" dirty="0"/>
              <a:t>= 0.72</a:t>
            </a:r>
            <a:r>
              <a:rPr lang="en-US" baseline="-25000" dirty="0" smtClean="0"/>
              <a:t>  </a:t>
            </a:r>
          </a:p>
          <a:p>
            <a:r>
              <a:rPr lang="en-US" baseline="-25000" dirty="0"/>
              <a:t> </a:t>
            </a:r>
            <a:r>
              <a:rPr lang="en-US" baseline="-25000" dirty="0" smtClean="0"/>
              <a:t> </a:t>
            </a:r>
          </a:p>
          <a:p>
            <a:endParaRPr lang="en-IN" dirty="0"/>
          </a:p>
        </p:txBody>
      </p:sp>
      <p:pic>
        <p:nvPicPr>
          <p:cNvPr id="7" name="Picture 6"/>
          <p:cNvPicPr>
            <a:picLocks noChangeAspect="1"/>
          </p:cNvPicPr>
          <p:nvPr/>
        </p:nvPicPr>
        <p:blipFill>
          <a:blip r:embed="rId4"/>
          <a:stretch>
            <a:fillRect/>
          </a:stretch>
        </p:blipFill>
        <p:spPr>
          <a:xfrm>
            <a:off x="2076994" y="5799910"/>
            <a:ext cx="3670664" cy="431074"/>
          </a:xfrm>
          <a:prstGeom prst="rect">
            <a:avLst/>
          </a:prstGeom>
        </p:spPr>
      </p:pic>
    </p:spTree>
    <p:extLst>
      <p:ext uri="{BB962C8B-B14F-4D97-AF65-F5344CB8AC3E}">
        <p14:creationId xmlns:p14="http://schemas.microsoft.com/office/powerpoint/2010/main" val="3918699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6652" y="574766"/>
            <a:ext cx="9731828" cy="5917474"/>
          </a:xfrm>
          <a:prstGeom prst="rect">
            <a:avLst/>
          </a:prstGeom>
        </p:spPr>
      </p:pic>
      <p:sp>
        <p:nvSpPr>
          <p:cNvPr id="5" name="Rectangle 4"/>
          <p:cNvSpPr/>
          <p:nvPr/>
        </p:nvSpPr>
        <p:spPr>
          <a:xfrm>
            <a:off x="627017" y="169817"/>
            <a:ext cx="8166388" cy="369332"/>
          </a:xfrm>
          <a:prstGeom prst="rect">
            <a:avLst/>
          </a:prstGeom>
        </p:spPr>
        <p:txBody>
          <a:bodyPr wrap="square">
            <a:spAutoFit/>
          </a:bodyPr>
          <a:lstStyle/>
          <a:p>
            <a:r>
              <a:rPr lang="en-GB" dirty="0"/>
              <a:t>Solving a Difference Equation by Recursive Substitution </a:t>
            </a:r>
            <a:endParaRPr lang="en-IN" dirty="0"/>
          </a:p>
        </p:txBody>
      </p:sp>
    </p:spTree>
    <p:extLst>
      <p:ext uri="{BB962C8B-B14F-4D97-AF65-F5344CB8AC3E}">
        <p14:creationId xmlns:p14="http://schemas.microsoft.com/office/powerpoint/2010/main" val="510516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1337" y="326571"/>
            <a:ext cx="9509760" cy="5826035"/>
          </a:xfrm>
          <a:prstGeom prst="rect">
            <a:avLst/>
          </a:prstGeom>
        </p:spPr>
      </p:pic>
    </p:spTree>
    <p:extLst>
      <p:ext uri="{BB962C8B-B14F-4D97-AF65-F5344CB8AC3E}">
        <p14:creationId xmlns:p14="http://schemas.microsoft.com/office/powerpoint/2010/main" val="383011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154" y="261257"/>
            <a:ext cx="5513441" cy="369332"/>
          </a:xfrm>
          <a:prstGeom prst="rect">
            <a:avLst/>
          </a:prstGeom>
        </p:spPr>
        <p:txBody>
          <a:bodyPr wrap="square">
            <a:spAutoFit/>
          </a:bodyPr>
          <a:lstStyle/>
          <a:p>
            <a:r>
              <a:rPr lang="en-IN" dirty="0"/>
              <a:t>Example </a:t>
            </a:r>
            <a:r>
              <a:rPr lang="en-IN" dirty="0" smtClean="0"/>
              <a:t>2: </a:t>
            </a:r>
            <a:r>
              <a:rPr lang="en-IN" b="1" dirty="0"/>
              <a:t>All-star baseball games, 1933–1995</a:t>
            </a:r>
          </a:p>
        </p:txBody>
      </p:sp>
      <p:pic>
        <p:nvPicPr>
          <p:cNvPr id="4" name="Picture 3"/>
          <p:cNvPicPr>
            <a:picLocks noChangeAspect="1"/>
          </p:cNvPicPr>
          <p:nvPr/>
        </p:nvPicPr>
        <p:blipFill>
          <a:blip r:embed="rId2"/>
          <a:stretch>
            <a:fillRect/>
          </a:stretch>
        </p:blipFill>
        <p:spPr>
          <a:xfrm>
            <a:off x="1175657" y="836023"/>
            <a:ext cx="9575074" cy="1201783"/>
          </a:xfrm>
          <a:prstGeom prst="rect">
            <a:avLst/>
          </a:prstGeom>
        </p:spPr>
      </p:pic>
      <p:pic>
        <p:nvPicPr>
          <p:cNvPr id="6" name="Picture 5"/>
          <p:cNvPicPr>
            <a:picLocks noChangeAspect="1"/>
          </p:cNvPicPr>
          <p:nvPr/>
        </p:nvPicPr>
        <p:blipFill>
          <a:blip r:embed="rId3"/>
          <a:stretch>
            <a:fillRect/>
          </a:stretch>
        </p:blipFill>
        <p:spPr>
          <a:xfrm>
            <a:off x="1280161" y="2037806"/>
            <a:ext cx="8830490" cy="1123405"/>
          </a:xfrm>
          <a:prstGeom prst="rect">
            <a:avLst/>
          </a:prstGeom>
        </p:spPr>
      </p:pic>
      <p:pic>
        <p:nvPicPr>
          <p:cNvPr id="7" name="Picture 6"/>
          <p:cNvPicPr>
            <a:picLocks noChangeAspect="1"/>
          </p:cNvPicPr>
          <p:nvPr/>
        </p:nvPicPr>
        <p:blipFill>
          <a:blip r:embed="rId4"/>
          <a:stretch>
            <a:fillRect/>
          </a:stretch>
        </p:blipFill>
        <p:spPr>
          <a:xfrm>
            <a:off x="1920240" y="3056708"/>
            <a:ext cx="7733211" cy="3644537"/>
          </a:xfrm>
          <a:prstGeom prst="rect">
            <a:avLst/>
          </a:prstGeom>
        </p:spPr>
      </p:pic>
    </p:spTree>
    <p:extLst>
      <p:ext uri="{BB962C8B-B14F-4D97-AF65-F5344CB8AC3E}">
        <p14:creationId xmlns:p14="http://schemas.microsoft.com/office/powerpoint/2010/main" val="22261545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3" y="470263"/>
            <a:ext cx="7759337" cy="3882662"/>
          </a:xfrm>
          <a:prstGeom prst="rect">
            <a:avLst/>
          </a:prstGeom>
        </p:spPr>
      </p:pic>
      <p:pic>
        <p:nvPicPr>
          <p:cNvPr id="3" name="Picture 2"/>
          <p:cNvPicPr>
            <a:picLocks noChangeAspect="1"/>
          </p:cNvPicPr>
          <p:nvPr/>
        </p:nvPicPr>
        <p:blipFill>
          <a:blip r:embed="rId3"/>
          <a:stretch>
            <a:fillRect/>
          </a:stretch>
        </p:blipFill>
        <p:spPr>
          <a:xfrm>
            <a:off x="1319349" y="4715691"/>
            <a:ext cx="8987245" cy="692332"/>
          </a:xfrm>
          <a:prstGeom prst="rect">
            <a:avLst/>
          </a:prstGeom>
        </p:spPr>
      </p:pic>
    </p:spTree>
    <p:extLst>
      <p:ext uri="{BB962C8B-B14F-4D97-AF65-F5344CB8AC3E}">
        <p14:creationId xmlns:p14="http://schemas.microsoft.com/office/powerpoint/2010/main" val="221414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1966" y="483326"/>
            <a:ext cx="6095342" cy="369332"/>
          </a:xfrm>
          <a:prstGeom prst="rect">
            <a:avLst/>
          </a:prstGeom>
        </p:spPr>
        <p:txBody>
          <a:bodyPr wrap="square">
            <a:spAutoFit/>
          </a:bodyPr>
          <a:lstStyle/>
          <a:p>
            <a:r>
              <a:rPr lang="en-IN" b="1" dirty="0"/>
              <a:t>Dynamic Multipliers</a:t>
            </a:r>
          </a:p>
        </p:txBody>
      </p:sp>
      <p:pic>
        <p:nvPicPr>
          <p:cNvPr id="3" name="Picture 2"/>
          <p:cNvPicPr>
            <a:picLocks noChangeAspect="1"/>
          </p:cNvPicPr>
          <p:nvPr/>
        </p:nvPicPr>
        <p:blipFill>
          <a:blip r:embed="rId2"/>
          <a:stretch>
            <a:fillRect/>
          </a:stretch>
        </p:blipFill>
        <p:spPr>
          <a:xfrm>
            <a:off x="875211" y="1058091"/>
            <a:ext cx="10463349" cy="3018609"/>
          </a:xfrm>
          <a:prstGeom prst="rect">
            <a:avLst/>
          </a:prstGeom>
        </p:spPr>
      </p:pic>
      <p:pic>
        <p:nvPicPr>
          <p:cNvPr id="4" name="Picture 3"/>
          <p:cNvPicPr>
            <a:picLocks noChangeAspect="1"/>
          </p:cNvPicPr>
          <p:nvPr/>
        </p:nvPicPr>
        <p:blipFill>
          <a:blip r:embed="rId3"/>
          <a:stretch>
            <a:fillRect/>
          </a:stretch>
        </p:blipFill>
        <p:spPr>
          <a:xfrm>
            <a:off x="875211" y="3918857"/>
            <a:ext cx="10463349" cy="2782389"/>
          </a:xfrm>
          <a:prstGeom prst="rect">
            <a:avLst/>
          </a:prstGeom>
        </p:spPr>
      </p:pic>
    </p:spTree>
    <p:extLst>
      <p:ext uri="{BB962C8B-B14F-4D97-AF65-F5344CB8AC3E}">
        <p14:creationId xmlns:p14="http://schemas.microsoft.com/office/powerpoint/2010/main" val="1694136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086" y="352697"/>
            <a:ext cx="10489474" cy="5747657"/>
          </a:xfrm>
          <a:prstGeom prst="rect">
            <a:avLst/>
          </a:prstGeom>
        </p:spPr>
      </p:pic>
    </p:spTree>
    <p:extLst>
      <p:ext uri="{BB962C8B-B14F-4D97-AF65-F5344CB8AC3E}">
        <p14:creationId xmlns:p14="http://schemas.microsoft.com/office/powerpoint/2010/main" val="1384726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709" y="235131"/>
            <a:ext cx="10450285" cy="6178732"/>
          </a:xfrm>
          <a:prstGeom prst="rect">
            <a:avLst/>
          </a:prstGeom>
        </p:spPr>
      </p:pic>
    </p:spTree>
    <p:extLst>
      <p:ext uri="{BB962C8B-B14F-4D97-AF65-F5344CB8AC3E}">
        <p14:creationId xmlns:p14="http://schemas.microsoft.com/office/powerpoint/2010/main" val="877448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2411" y="326571"/>
            <a:ext cx="9196252" cy="6374675"/>
          </a:xfrm>
          <a:prstGeom prst="rect">
            <a:avLst/>
          </a:prstGeom>
        </p:spPr>
      </p:pic>
    </p:spTree>
    <p:extLst>
      <p:ext uri="{BB962C8B-B14F-4D97-AF65-F5344CB8AC3E}">
        <p14:creationId xmlns:p14="http://schemas.microsoft.com/office/powerpoint/2010/main" val="2901407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263" y="182880"/>
            <a:ext cx="10789920" cy="1162594"/>
          </a:xfrm>
          <a:prstGeom prst="rect">
            <a:avLst/>
          </a:prstGeom>
        </p:spPr>
      </p:pic>
      <p:pic>
        <p:nvPicPr>
          <p:cNvPr id="3" name="Picture 2"/>
          <p:cNvPicPr>
            <a:picLocks noChangeAspect="1"/>
          </p:cNvPicPr>
          <p:nvPr/>
        </p:nvPicPr>
        <p:blipFill>
          <a:blip r:embed="rId3"/>
          <a:stretch>
            <a:fillRect/>
          </a:stretch>
        </p:blipFill>
        <p:spPr>
          <a:xfrm>
            <a:off x="470264" y="1227909"/>
            <a:ext cx="11234056" cy="3762102"/>
          </a:xfrm>
          <a:prstGeom prst="rect">
            <a:avLst/>
          </a:prstGeom>
        </p:spPr>
      </p:pic>
      <p:pic>
        <p:nvPicPr>
          <p:cNvPr id="4" name="Picture 3"/>
          <p:cNvPicPr>
            <a:picLocks noChangeAspect="1"/>
          </p:cNvPicPr>
          <p:nvPr/>
        </p:nvPicPr>
        <p:blipFill>
          <a:blip r:embed="rId4"/>
          <a:stretch>
            <a:fillRect/>
          </a:stretch>
        </p:blipFill>
        <p:spPr>
          <a:xfrm>
            <a:off x="209006" y="4794069"/>
            <a:ext cx="10881359" cy="1554480"/>
          </a:xfrm>
          <a:prstGeom prst="rect">
            <a:avLst/>
          </a:prstGeom>
        </p:spPr>
      </p:pic>
    </p:spTree>
    <p:extLst>
      <p:ext uri="{BB962C8B-B14F-4D97-AF65-F5344CB8AC3E}">
        <p14:creationId xmlns:p14="http://schemas.microsoft.com/office/powerpoint/2010/main" val="2322802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5" y="209006"/>
            <a:ext cx="10267406" cy="2286000"/>
          </a:xfrm>
          <a:prstGeom prst="rect">
            <a:avLst/>
          </a:prstGeom>
        </p:spPr>
      </p:pic>
      <p:pic>
        <p:nvPicPr>
          <p:cNvPr id="3" name="Picture 2"/>
          <p:cNvPicPr>
            <a:picLocks noChangeAspect="1"/>
          </p:cNvPicPr>
          <p:nvPr/>
        </p:nvPicPr>
        <p:blipFill>
          <a:blip r:embed="rId3"/>
          <a:stretch>
            <a:fillRect/>
          </a:stretch>
        </p:blipFill>
        <p:spPr>
          <a:xfrm>
            <a:off x="875210" y="2677885"/>
            <a:ext cx="10189029" cy="2821578"/>
          </a:xfrm>
          <a:prstGeom prst="rect">
            <a:avLst/>
          </a:prstGeom>
        </p:spPr>
      </p:pic>
    </p:spTree>
    <p:extLst>
      <p:ext uri="{BB962C8B-B14F-4D97-AF65-F5344CB8AC3E}">
        <p14:creationId xmlns:p14="http://schemas.microsoft.com/office/powerpoint/2010/main" val="20781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2036" y="222068"/>
            <a:ext cx="8283484" cy="6361612"/>
          </a:xfrm>
          <a:prstGeom prst="rect">
            <a:avLst/>
          </a:prstGeom>
        </p:spPr>
      </p:pic>
    </p:spTree>
    <p:extLst>
      <p:ext uri="{BB962C8B-B14F-4D97-AF65-F5344CB8AC3E}">
        <p14:creationId xmlns:p14="http://schemas.microsoft.com/office/powerpoint/2010/main" val="1489319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483326"/>
            <a:ext cx="10345782" cy="5434148"/>
          </a:xfrm>
          <a:prstGeom prst="rect">
            <a:avLst/>
          </a:prstGeom>
        </p:spPr>
      </p:pic>
    </p:spTree>
    <p:extLst>
      <p:ext uri="{BB962C8B-B14F-4D97-AF65-F5344CB8AC3E}">
        <p14:creationId xmlns:p14="http://schemas.microsoft.com/office/powerpoint/2010/main" val="3345305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0343" y="365759"/>
            <a:ext cx="10424160" cy="5290457"/>
          </a:xfrm>
          <a:prstGeom prst="rect">
            <a:avLst/>
          </a:prstGeom>
        </p:spPr>
      </p:pic>
    </p:spTree>
    <p:extLst>
      <p:ext uri="{BB962C8B-B14F-4D97-AF65-F5344CB8AC3E}">
        <p14:creationId xmlns:p14="http://schemas.microsoft.com/office/powerpoint/2010/main" val="406050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2412" y="470263"/>
            <a:ext cx="6596742" cy="369332"/>
          </a:xfrm>
          <a:prstGeom prst="rect">
            <a:avLst/>
          </a:prstGeom>
        </p:spPr>
        <p:txBody>
          <a:bodyPr wrap="square">
            <a:spAutoFit/>
          </a:bodyPr>
          <a:lstStyle/>
          <a:p>
            <a:r>
              <a:rPr lang="en-IN" dirty="0" smtClean="0"/>
              <a:t>Example3 :  </a:t>
            </a:r>
            <a:r>
              <a:rPr lang="en-GB" b="1" dirty="0"/>
              <a:t>Accidental deaths, U.S.A., 1973–1978; DEATHS.TSM</a:t>
            </a:r>
            <a:endParaRPr lang="en-IN" b="1" dirty="0"/>
          </a:p>
        </p:txBody>
      </p:sp>
      <p:sp>
        <p:nvSpPr>
          <p:cNvPr id="3" name="Rectangle 2"/>
          <p:cNvSpPr/>
          <p:nvPr/>
        </p:nvSpPr>
        <p:spPr>
          <a:xfrm>
            <a:off x="1097280" y="1045030"/>
            <a:ext cx="9993085" cy="1200329"/>
          </a:xfrm>
          <a:prstGeom prst="rect">
            <a:avLst/>
          </a:prstGeom>
        </p:spPr>
        <p:txBody>
          <a:bodyPr wrap="square">
            <a:spAutoFit/>
          </a:bodyPr>
          <a:lstStyle/>
          <a:p>
            <a:pPr algn="just"/>
            <a:r>
              <a:rPr lang="en-IN" dirty="0"/>
              <a:t>Like the red wine sales, the monthly accidental death figures show a strong </a:t>
            </a:r>
            <a:r>
              <a:rPr lang="en-IN" dirty="0" smtClean="0"/>
              <a:t>seasonal pattern</a:t>
            </a:r>
            <a:r>
              <a:rPr lang="en-IN" dirty="0"/>
              <a:t>, with the maximum for each year occurring in July and the minimum for </a:t>
            </a:r>
            <a:r>
              <a:rPr lang="en-IN" dirty="0" smtClean="0"/>
              <a:t>each year </a:t>
            </a:r>
            <a:r>
              <a:rPr lang="en-IN" dirty="0"/>
              <a:t>occurring in February. The presence of a trend in Figure 1.3 is much less </a:t>
            </a:r>
            <a:r>
              <a:rPr lang="en-IN" dirty="0" smtClean="0"/>
              <a:t>apparent than </a:t>
            </a:r>
            <a:r>
              <a:rPr lang="en-IN" dirty="0"/>
              <a:t>in the wine sales</a:t>
            </a:r>
            <a:r>
              <a:rPr lang="en-IN" dirty="0" smtClean="0"/>
              <a:t>. </a:t>
            </a:r>
            <a:r>
              <a:rPr lang="en-GB" dirty="0"/>
              <a:t>we shall consider the problem of </a:t>
            </a:r>
            <a:r>
              <a:rPr lang="en-GB" dirty="0" smtClean="0"/>
              <a:t>representing the </a:t>
            </a:r>
            <a:r>
              <a:rPr lang="en-GB" dirty="0"/>
              <a:t>data as the sum of a trend, a seasonal component, and a residual term.</a:t>
            </a:r>
            <a:endParaRPr lang="en-IN" dirty="0"/>
          </a:p>
        </p:txBody>
      </p:sp>
      <p:pic>
        <p:nvPicPr>
          <p:cNvPr id="4" name="Picture 3"/>
          <p:cNvPicPr>
            <a:picLocks noChangeAspect="1"/>
          </p:cNvPicPr>
          <p:nvPr/>
        </p:nvPicPr>
        <p:blipFill>
          <a:blip r:embed="rId2"/>
          <a:stretch>
            <a:fillRect/>
          </a:stretch>
        </p:blipFill>
        <p:spPr>
          <a:xfrm>
            <a:off x="1567542" y="2338251"/>
            <a:ext cx="8516983" cy="3997235"/>
          </a:xfrm>
          <a:prstGeom prst="rect">
            <a:avLst/>
          </a:prstGeom>
        </p:spPr>
      </p:pic>
    </p:spTree>
    <p:extLst>
      <p:ext uri="{BB962C8B-B14F-4D97-AF65-F5344CB8AC3E}">
        <p14:creationId xmlns:p14="http://schemas.microsoft.com/office/powerpoint/2010/main" val="32266929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8903" y="352697"/>
            <a:ext cx="10202091" cy="5786845"/>
          </a:xfrm>
          <a:prstGeom prst="rect">
            <a:avLst/>
          </a:prstGeom>
        </p:spPr>
      </p:pic>
    </p:spTree>
    <p:extLst>
      <p:ext uri="{BB962C8B-B14F-4D97-AF65-F5344CB8AC3E}">
        <p14:creationId xmlns:p14="http://schemas.microsoft.com/office/powerpoint/2010/main" val="1816705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66" y="561703"/>
            <a:ext cx="11025051" cy="5708468"/>
          </a:xfrm>
          <a:prstGeom prst="rect">
            <a:avLst/>
          </a:prstGeom>
        </p:spPr>
      </p:pic>
    </p:spTree>
    <p:extLst>
      <p:ext uri="{BB962C8B-B14F-4D97-AF65-F5344CB8AC3E}">
        <p14:creationId xmlns:p14="http://schemas.microsoft.com/office/powerpoint/2010/main" val="1778730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365760"/>
            <a:ext cx="10215154" cy="5917474"/>
          </a:xfrm>
          <a:prstGeom prst="rect">
            <a:avLst/>
          </a:prstGeom>
        </p:spPr>
      </p:pic>
    </p:spTree>
    <p:extLst>
      <p:ext uri="{BB962C8B-B14F-4D97-AF65-F5344CB8AC3E}">
        <p14:creationId xmlns:p14="http://schemas.microsoft.com/office/powerpoint/2010/main" val="4071653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086" y="209006"/>
            <a:ext cx="10607040" cy="6152605"/>
          </a:xfrm>
          <a:prstGeom prst="rect">
            <a:avLst/>
          </a:prstGeom>
        </p:spPr>
      </p:pic>
    </p:spTree>
    <p:extLst>
      <p:ext uri="{BB962C8B-B14F-4D97-AF65-F5344CB8AC3E}">
        <p14:creationId xmlns:p14="http://schemas.microsoft.com/office/powerpoint/2010/main" val="341095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463" y="640080"/>
            <a:ext cx="9666513" cy="5695405"/>
          </a:xfrm>
          <a:prstGeom prst="rect">
            <a:avLst/>
          </a:prstGeom>
        </p:spPr>
      </p:pic>
    </p:spTree>
    <p:extLst>
      <p:ext uri="{BB962C8B-B14F-4D97-AF65-F5344CB8AC3E}">
        <p14:creationId xmlns:p14="http://schemas.microsoft.com/office/powerpoint/2010/main" val="3605649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577" y="457201"/>
            <a:ext cx="10384972" cy="5930536"/>
          </a:xfrm>
          <a:prstGeom prst="rect">
            <a:avLst/>
          </a:prstGeom>
        </p:spPr>
      </p:pic>
    </p:spTree>
    <p:extLst>
      <p:ext uri="{BB962C8B-B14F-4D97-AF65-F5344CB8AC3E}">
        <p14:creationId xmlns:p14="http://schemas.microsoft.com/office/powerpoint/2010/main" val="1466984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9" y="91440"/>
            <a:ext cx="6241973" cy="400110"/>
          </a:xfrm>
          <a:prstGeom prst="rect">
            <a:avLst/>
          </a:prstGeom>
        </p:spPr>
        <p:txBody>
          <a:bodyPr wrap="square">
            <a:spAutoFit/>
          </a:bodyPr>
          <a:lstStyle/>
          <a:p>
            <a:r>
              <a:rPr lang="en-IN" sz="2000" b="1" dirty="0"/>
              <a:t>White Noise </a:t>
            </a:r>
          </a:p>
        </p:txBody>
      </p:sp>
      <p:sp>
        <p:nvSpPr>
          <p:cNvPr id="3" name="Rectangle 2"/>
          <p:cNvSpPr/>
          <p:nvPr/>
        </p:nvSpPr>
        <p:spPr>
          <a:xfrm>
            <a:off x="1815737" y="744583"/>
            <a:ext cx="8934994" cy="369332"/>
          </a:xfrm>
          <a:prstGeom prst="rect">
            <a:avLst/>
          </a:prstGeom>
        </p:spPr>
        <p:txBody>
          <a:bodyPr wrap="square">
            <a:spAutoFit/>
          </a:bodyPr>
          <a:lstStyle/>
          <a:p>
            <a:r>
              <a:rPr lang="en-GB" dirty="0"/>
              <a:t>The basic building block for all the processes considered in </a:t>
            </a:r>
            <a:r>
              <a:rPr lang="en-GB" dirty="0" smtClean="0"/>
              <a:t>this study  is a sequence </a:t>
            </a:r>
            <a:endParaRPr lang="en-IN" dirty="0"/>
          </a:p>
        </p:txBody>
      </p:sp>
      <p:pic>
        <p:nvPicPr>
          <p:cNvPr id="5" name="Picture 4"/>
          <p:cNvPicPr>
            <a:picLocks noChangeAspect="1"/>
          </p:cNvPicPr>
          <p:nvPr/>
        </p:nvPicPr>
        <p:blipFill>
          <a:blip r:embed="rId2"/>
          <a:stretch>
            <a:fillRect/>
          </a:stretch>
        </p:blipFill>
        <p:spPr>
          <a:xfrm>
            <a:off x="1463040" y="2508068"/>
            <a:ext cx="9810206" cy="3775165"/>
          </a:xfrm>
          <a:prstGeom prst="rect">
            <a:avLst/>
          </a:prstGeom>
        </p:spPr>
      </p:pic>
      <p:pic>
        <p:nvPicPr>
          <p:cNvPr id="6" name="Picture 5"/>
          <p:cNvPicPr>
            <a:picLocks noChangeAspect="1"/>
          </p:cNvPicPr>
          <p:nvPr/>
        </p:nvPicPr>
        <p:blipFill>
          <a:blip r:embed="rId3"/>
          <a:stretch>
            <a:fillRect/>
          </a:stretch>
        </p:blipFill>
        <p:spPr>
          <a:xfrm>
            <a:off x="1319348" y="1113915"/>
            <a:ext cx="9953898" cy="1655411"/>
          </a:xfrm>
          <a:prstGeom prst="rect">
            <a:avLst/>
          </a:prstGeom>
        </p:spPr>
      </p:pic>
    </p:spTree>
    <p:extLst>
      <p:ext uri="{BB962C8B-B14F-4D97-AF65-F5344CB8AC3E}">
        <p14:creationId xmlns:p14="http://schemas.microsoft.com/office/powerpoint/2010/main" val="2286797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9" y="156755"/>
            <a:ext cx="7010886" cy="461665"/>
          </a:xfrm>
          <a:prstGeom prst="rect">
            <a:avLst/>
          </a:prstGeom>
        </p:spPr>
        <p:txBody>
          <a:bodyPr wrap="square">
            <a:spAutoFit/>
          </a:bodyPr>
          <a:lstStyle/>
          <a:p>
            <a:r>
              <a:rPr lang="en-IN" sz="2400" b="1" dirty="0"/>
              <a:t>Moving Average Processes</a:t>
            </a:r>
          </a:p>
        </p:txBody>
      </p:sp>
      <p:sp>
        <p:nvSpPr>
          <p:cNvPr id="3" name="Rectangle 2"/>
          <p:cNvSpPr/>
          <p:nvPr/>
        </p:nvSpPr>
        <p:spPr>
          <a:xfrm>
            <a:off x="587829" y="796834"/>
            <a:ext cx="10907485" cy="1294072"/>
          </a:xfrm>
          <a:prstGeom prst="rect">
            <a:avLst/>
          </a:prstGeom>
        </p:spPr>
        <p:txBody>
          <a:bodyPr wrap="square">
            <a:spAutoFit/>
          </a:bodyPr>
          <a:lstStyle/>
          <a:p>
            <a:pPr>
              <a:lnSpc>
                <a:spcPct val="150000"/>
              </a:lnSpc>
            </a:pPr>
            <a:r>
              <a:rPr lang="en-GB" dirty="0">
                <a:solidFill>
                  <a:srgbClr val="202124"/>
                </a:solidFill>
                <a:latin typeface="arial" panose="020B0604020202020204" pitchFamily="34" charset="0"/>
              </a:rPr>
              <a:t>A moving average is defined as </a:t>
            </a:r>
            <a:r>
              <a:rPr lang="en-GB" b="1" dirty="0">
                <a:solidFill>
                  <a:srgbClr val="202124"/>
                </a:solidFill>
                <a:latin typeface="arial" panose="020B0604020202020204" pitchFamily="34" charset="0"/>
              </a:rPr>
              <a:t>an average of fixed number of items in the time series which move through the series by dropping the top items of the previous averaged group and adding the next in each successive average</a:t>
            </a:r>
            <a:r>
              <a:rPr lang="en-GB" dirty="0">
                <a:solidFill>
                  <a:srgbClr val="202124"/>
                </a:solidFill>
                <a:latin typeface="arial" panose="020B0604020202020204" pitchFamily="34" charset="0"/>
              </a:rPr>
              <a:t>.</a:t>
            </a:r>
            <a:endParaRPr lang="en-IN" dirty="0"/>
          </a:p>
        </p:txBody>
      </p:sp>
      <p:pic>
        <p:nvPicPr>
          <p:cNvPr id="4" name="Picture 3"/>
          <p:cNvPicPr>
            <a:picLocks noChangeAspect="1"/>
          </p:cNvPicPr>
          <p:nvPr/>
        </p:nvPicPr>
        <p:blipFill>
          <a:blip r:embed="rId2"/>
          <a:stretch>
            <a:fillRect/>
          </a:stretch>
        </p:blipFill>
        <p:spPr>
          <a:xfrm>
            <a:off x="868680" y="1999466"/>
            <a:ext cx="10371908" cy="2833791"/>
          </a:xfrm>
          <a:prstGeom prst="rect">
            <a:avLst/>
          </a:prstGeom>
        </p:spPr>
      </p:pic>
      <p:sp>
        <p:nvSpPr>
          <p:cNvPr id="5" name="Rectangle 4"/>
          <p:cNvSpPr/>
          <p:nvPr/>
        </p:nvSpPr>
        <p:spPr>
          <a:xfrm rot="10800000" flipV="1">
            <a:off x="587829" y="5095651"/>
            <a:ext cx="10502536" cy="1294072"/>
          </a:xfrm>
          <a:prstGeom prst="rect">
            <a:avLst/>
          </a:prstGeom>
        </p:spPr>
        <p:txBody>
          <a:bodyPr wrap="square">
            <a:spAutoFit/>
          </a:bodyPr>
          <a:lstStyle/>
          <a:p>
            <a:pPr>
              <a:lnSpc>
                <a:spcPct val="150000"/>
              </a:lnSpc>
            </a:pPr>
            <a:r>
              <a:rPr lang="en-GB" dirty="0">
                <a:solidFill>
                  <a:srgbClr val="202124"/>
                </a:solidFill>
                <a:latin typeface="arial" panose="020B0604020202020204" pitchFamily="34" charset="0"/>
              </a:rPr>
              <a:t>A moving average is </a:t>
            </a:r>
            <a:r>
              <a:rPr lang="en-GB" b="1" dirty="0">
                <a:solidFill>
                  <a:srgbClr val="202124"/>
                </a:solidFill>
                <a:latin typeface="arial" panose="020B0604020202020204" pitchFamily="34" charset="0"/>
              </a:rPr>
              <a:t>a statistic that captures the average change in a data series over time</a:t>
            </a:r>
            <a:r>
              <a:rPr lang="en-GB" dirty="0">
                <a:solidFill>
                  <a:srgbClr val="202124"/>
                </a:solidFill>
                <a:latin typeface="arial" panose="020B0604020202020204" pitchFamily="34" charset="0"/>
              </a:rPr>
              <a:t>. In finance, moving averages are often used by technical analysts to keep track of price trends for specific securities.</a:t>
            </a:r>
            <a:endParaRPr lang="en-IN" dirty="0"/>
          </a:p>
        </p:txBody>
      </p:sp>
    </p:spTree>
    <p:extLst>
      <p:ext uri="{BB962C8B-B14F-4D97-AF65-F5344CB8AC3E}">
        <p14:creationId xmlns:p14="http://schemas.microsoft.com/office/powerpoint/2010/main" val="3788760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7829" y="731521"/>
            <a:ext cx="10907485" cy="5878286"/>
          </a:xfrm>
          <a:prstGeom prst="rect">
            <a:avLst/>
          </a:prstGeom>
        </p:spPr>
      </p:pic>
    </p:spTree>
    <p:extLst>
      <p:ext uri="{BB962C8B-B14F-4D97-AF65-F5344CB8AC3E}">
        <p14:creationId xmlns:p14="http://schemas.microsoft.com/office/powerpoint/2010/main" val="4048721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457" y="339634"/>
            <a:ext cx="10424160" cy="6061165"/>
          </a:xfrm>
          <a:prstGeom prst="rect">
            <a:avLst/>
          </a:prstGeom>
        </p:spPr>
      </p:pic>
    </p:spTree>
    <p:extLst>
      <p:ext uri="{BB962C8B-B14F-4D97-AF65-F5344CB8AC3E}">
        <p14:creationId xmlns:p14="http://schemas.microsoft.com/office/powerpoint/2010/main" val="34111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9" y="169817"/>
            <a:ext cx="5813887" cy="369332"/>
          </a:xfrm>
          <a:prstGeom prst="rect">
            <a:avLst/>
          </a:prstGeom>
        </p:spPr>
        <p:txBody>
          <a:bodyPr wrap="square">
            <a:spAutoFit/>
          </a:bodyPr>
          <a:lstStyle/>
          <a:p>
            <a:r>
              <a:rPr lang="en-IN" dirty="0" smtClean="0"/>
              <a:t>Example4 : </a:t>
            </a:r>
            <a:r>
              <a:rPr lang="en-IN" b="1" dirty="0" smtClean="0"/>
              <a:t>A </a:t>
            </a:r>
            <a:r>
              <a:rPr lang="en-IN" b="1" dirty="0"/>
              <a:t>signal detection problem; SIGNAL.TSM</a:t>
            </a:r>
          </a:p>
        </p:txBody>
      </p:sp>
      <p:pic>
        <p:nvPicPr>
          <p:cNvPr id="3" name="Picture 2"/>
          <p:cNvPicPr>
            <a:picLocks noChangeAspect="1"/>
          </p:cNvPicPr>
          <p:nvPr/>
        </p:nvPicPr>
        <p:blipFill>
          <a:blip r:embed="rId2"/>
          <a:stretch>
            <a:fillRect/>
          </a:stretch>
        </p:blipFill>
        <p:spPr>
          <a:xfrm>
            <a:off x="600891" y="695903"/>
            <a:ext cx="10750732" cy="3771594"/>
          </a:xfrm>
          <a:prstGeom prst="rect">
            <a:avLst/>
          </a:prstGeom>
        </p:spPr>
      </p:pic>
      <p:pic>
        <p:nvPicPr>
          <p:cNvPr id="5" name="Picture 4"/>
          <p:cNvPicPr>
            <a:picLocks noChangeAspect="1"/>
          </p:cNvPicPr>
          <p:nvPr/>
        </p:nvPicPr>
        <p:blipFill>
          <a:blip r:embed="rId3"/>
          <a:stretch>
            <a:fillRect/>
          </a:stretch>
        </p:blipFill>
        <p:spPr>
          <a:xfrm>
            <a:off x="770709" y="4376057"/>
            <a:ext cx="10371908" cy="1175657"/>
          </a:xfrm>
          <a:prstGeom prst="rect">
            <a:avLst/>
          </a:prstGeom>
        </p:spPr>
      </p:pic>
    </p:spTree>
    <p:extLst>
      <p:ext uri="{BB962C8B-B14F-4D97-AF65-F5344CB8AC3E}">
        <p14:creationId xmlns:p14="http://schemas.microsoft.com/office/powerpoint/2010/main" val="2347050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534667"/>
            <a:ext cx="10541725" cy="5617939"/>
          </a:xfrm>
          <a:prstGeom prst="rect">
            <a:avLst/>
          </a:prstGeom>
        </p:spPr>
      </p:pic>
    </p:spTree>
    <p:extLst>
      <p:ext uri="{BB962C8B-B14F-4D97-AF65-F5344CB8AC3E}">
        <p14:creationId xmlns:p14="http://schemas.microsoft.com/office/powerpoint/2010/main" val="557571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4" y="300446"/>
            <a:ext cx="10855235" cy="6021977"/>
          </a:xfrm>
          <a:prstGeom prst="rect">
            <a:avLst/>
          </a:prstGeom>
        </p:spPr>
      </p:pic>
    </p:spTree>
    <p:extLst>
      <p:ext uri="{BB962C8B-B14F-4D97-AF65-F5344CB8AC3E}">
        <p14:creationId xmlns:p14="http://schemas.microsoft.com/office/powerpoint/2010/main" val="511877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9714" y="404949"/>
            <a:ext cx="9927772" cy="5316582"/>
          </a:xfrm>
          <a:prstGeom prst="rect">
            <a:avLst/>
          </a:prstGeom>
        </p:spPr>
      </p:pic>
      <p:sp>
        <p:nvSpPr>
          <p:cNvPr id="3" name="Rectangle 2"/>
          <p:cNvSpPr/>
          <p:nvPr/>
        </p:nvSpPr>
        <p:spPr>
          <a:xfrm>
            <a:off x="1097280" y="5737321"/>
            <a:ext cx="5486400" cy="461665"/>
          </a:xfrm>
          <a:prstGeom prst="rect">
            <a:avLst/>
          </a:prstGeom>
        </p:spPr>
        <p:txBody>
          <a:bodyPr wrap="square">
            <a:spAutoFit/>
          </a:bodyPr>
          <a:lstStyle/>
          <a:p>
            <a:r>
              <a:rPr lang="en-GB" sz="2400" b="1" dirty="0"/>
              <a:t>share the same autocorrelation </a:t>
            </a:r>
            <a:r>
              <a:rPr lang="en-GB" sz="2400" b="1" dirty="0" smtClean="0"/>
              <a:t>function</a:t>
            </a:r>
            <a:r>
              <a:rPr lang="en-GB" sz="2400" dirty="0" smtClean="0"/>
              <a:t>.</a:t>
            </a:r>
            <a:endParaRPr lang="en-IN" sz="2400" dirty="0"/>
          </a:p>
        </p:txBody>
      </p:sp>
    </p:spTree>
    <p:extLst>
      <p:ext uri="{BB962C8B-B14F-4D97-AF65-F5344CB8AC3E}">
        <p14:creationId xmlns:p14="http://schemas.microsoft.com/office/powerpoint/2010/main" val="3624644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513" y="365760"/>
            <a:ext cx="10672355" cy="6126480"/>
          </a:xfrm>
          <a:prstGeom prst="rect">
            <a:avLst/>
          </a:prstGeom>
        </p:spPr>
      </p:pic>
    </p:spTree>
    <p:extLst>
      <p:ext uri="{BB962C8B-B14F-4D97-AF65-F5344CB8AC3E}">
        <p14:creationId xmlns:p14="http://schemas.microsoft.com/office/powerpoint/2010/main" val="1620073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0503" y="209007"/>
            <a:ext cx="6197917" cy="2717074"/>
          </a:xfrm>
          <a:prstGeom prst="rect">
            <a:avLst/>
          </a:prstGeom>
        </p:spPr>
      </p:pic>
      <p:pic>
        <p:nvPicPr>
          <p:cNvPr id="3" name="Picture 2"/>
          <p:cNvPicPr>
            <a:picLocks noChangeAspect="1"/>
          </p:cNvPicPr>
          <p:nvPr/>
        </p:nvPicPr>
        <p:blipFill>
          <a:blip r:embed="rId3"/>
          <a:stretch>
            <a:fillRect/>
          </a:stretch>
        </p:blipFill>
        <p:spPr>
          <a:xfrm>
            <a:off x="914400" y="3122024"/>
            <a:ext cx="9823269" cy="3474720"/>
          </a:xfrm>
          <a:prstGeom prst="rect">
            <a:avLst/>
          </a:prstGeom>
        </p:spPr>
      </p:pic>
    </p:spTree>
    <p:extLst>
      <p:ext uri="{BB962C8B-B14F-4D97-AF65-F5344CB8AC3E}">
        <p14:creationId xmlns:p14="http://schemas.microsoft.com/office/powerpoint/2010/main" val="1882356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287383"/>
            <a:ext cx="10267405" cy="5930537"/>
          </a:xfrm>
          <a:prstGeom prst="rect">
            <a:avLst/>
          </a:prstGeom>
        </p:spPr>
      </p:pic>
    </p:spTree>
    <p:extLst>
      <p:ext uri="{BB962C8B-B14F-4D97-AF65-F5344CB8AC3E}">
        <p14:creationId xmlns:p14="http://schemas.microsoft.com/office/powerpoint/2010/main" val="2125330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55" y="85306"/>
            <a:ext cx="10058400" cy="3376351"/>
          </a:xfrm>
          <a:prstGeom prst="rect">
            <a:avLst/>
          </a:prstGeom>
        </p:spPr>
      </p:pic>
      <p:pic>
        <p:nvPicPr>
          <p:cNvPr id="3" name="Picture 2"/>
          <p:cNvPicPr>
            <a:picLocks noChangeAspect="1"/>
          </p:cNvPicPr>
          <p:nvPr/>
        </p:nvPicPr>
        <p:blipFill>
          <a:blip r:embed="rId3"/>
          <a:stretch>
            <a:fillRect/>
          </a:stretch>
        </p:blipFill>
        <p:spPr>
          <a:xfrm>
            <a:off x="953590" y="3553096"/>
            <a:ext cx="9496696" cy="3135087"/>
          </a:xfrm>
          <a:prstGeom prst="rect">
            <a:avLst/>
          </a:prstGeom>
        </p:spPr>
      </p:pic>
    </p:spTree>
    <p:extLst>
      <p:ext uri="{BB962C8B-B14F-4D97-AF65-F5344CB8AC3E}">
        <p14:creationId xmlns:p14="http://schemas.microsoft.com/office/powerpoint/2010/main" val="2358821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035" y="104503"/>
            <a:ext cx="9235440" cy="3722914"/>
          </a:xfrm>
          <a:prstGeom prst="rect">
            <a:avLst/>
          </a:prstGeom>
        </p:spPr>
      </p:pic>
      <p:pic>
        <p:nvPicPr>
          <p:cNvPr id="3" name="Picture 2"/>
          <p:cNvPicPr>
            <a:picLocks noChangeAspect="1"/>
          </p:cNvPicPr>
          <p:nvPr/>
        </p:nvPicPr>
        <p:blipFill>
          <a:blip r:embed="rId3"/>
          <a:stretch>
            <a:fillRect/>
          </a:stretch>
        </p:blipFill>
        <p:spPr>
          <a:xfrm>
            <a:off x="1254035" y="3579223"/>
            <a:ext cx="9091748" cy="3082834"/>
          </a:xfrm>
          <a:prstGeom prst="rect">
            <a:avLst/>
          </a:prstGeom>
        </p:spPr>
      </p:pic>
    </p:spTree>
    <p:extLst>
      <p:ext uri="{BB962C8B-B14F-4D97-AF65-F5344CB8AC3E}">
        <p14:creationId xmlns:p14="http://schemas.microsoft.com/office/powerpoint/2010/main" val="2402324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331" y="404949"/>
            <a:ext cx="10972800" cy="5969725"/>
          </a:xfrm>
          <a:prstGeom prst="rect">
            <a:avLst/>
          </a:prstGeom>
        </p:spPr>
      </p:pic>
    </p:spTree>
    <p:extLst>
      <p:ext uri="{BB962C8B-B14F-4D97-AF65-F5344CB8AC3E}">
        <p14:creationId xmlns:p14="http://schemas.microsoft.com/office/powerpoint/2010/main" val="3536631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 y="195918"/>
            <a:ext cx="10593977" cy="6074253"/>
          </a:xfrm>
          <a:prstGeom prst="rect">
            <a:avLst/>
          </a:prstGeom>
        </p:spPr>
      </p:pic>
    </p:spTree>
    <p:extLst>
      <p:ext uri="{BB962C8B-B14F-4D97-AF65-F5344CB8AC3E}">
        <p14:creationId xmlns:p14="http://schemas.microsoft.com/office/powerpoint/2010/main" val="258467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3" y="770709"/>
            <a:ext cx="9013371" cy="4767941"/>
          </a:xfrm>
          <a:prstGeom prst="rect">
            <a:avLst/>
          </a:prstGeom>
        </p:spPr>
      </p:pic>
    </p:spTree>
    <p:extLst>
      <p:ext uri="{BB962C8B-B14F-4D97-AF65-F5344CB8AC3E}">
        <p14:creationId xmlns:p14="http://schemas.microsoft.com/office/powerpoint/2010/main" val="6765496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69" y="260139"/>
            <a:ext cx="10672354" cy="6219038"/>
          </a:xfrm>
          <a:prstGeom prst="rect">
            <a:avLst/>
          </a:prstGeom>
        </p:spPr>
      </p:pic>
    </p:spTree>
    <p:extLst>
      <p:ext uri="{BB962C8B-B14F-4D97-AF65-F5344CB8AC3E}">
        <p14:creationId xmlns:p14="http://schemas.microsoft.com/office/powerpoint/2010/main" val="688780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771" y="261257"/>
            <a:ext cx="10620103" cy="6061166"/>
          </a:xfrm>
          <a:prstGeom prst="rect">
            <a:avLst/>
          </a:prstGeom>
        </p:spPr>
      </p:pic>
    </p:spTree>
    <p:extLst>
      <p:ext uri="{BB962C8B-B14F-4D97-AF65-F5344CB8AC3E}">
        <p14:creationId xmlns:p14="http://schemas.microsoft.com/office/powerpoint/2010/main" val="2864362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329" y="147918"/>
            <a:ext cx="6842461" cy="369332"/>
          </a:xfrm>
          <a:prstGeom prst="rect">
            <a:avLst/>
          </a:prstGeom>
        </p:spPr>
        <p:txBody>
          <a:bodyPr wrap="square">
            <a:spAutoFit/>
          </a:bodyPr>
          <a:lstStyle/>
          <a:p>
            <a:r>
              <a:rPr lang="en-IN" b="1" dirty="0">
                <a:solidFill>
                  <a:srgbClr val="111111"/>
                </a:solidFill>
                <a:latin typeface="Cabin-semi-bold"/>
              </a:rPr>
              <a:t>Autoregressive Model</a:t>
            </a:r>
            <a:endParaRPr lang="en-IN" b="1" i="0" dirty="0">
              <a:solidFill>
                <a:srgbClr val="111111"/>
              </a:solidFill>
              <a:effectLst/>
              <a:latin typeface="Cabin-semi-bold"/>
            </a:endParaRPr>
          </a:p>
        </p:txBody>
      </p:sp>
      <p:sp>
        <p:nvSpPr>
          <p:cNvPr id="3" name="Rectangle 2"/>
          <p:cNvSpPr/>
          <p:nvPr/>
        </p:nvSpPr>
        <p:spPr>
          <a:xfrm>
            <a:off x="564776" y="767817"/>
            <a:ext cx="10919012" cy="1754326"/>
          </a:xfrm>
          <a:prstGeom prst="rect">
            <a:avLst/>
          </a:prstGeom>
        </p:spPr>
        <p:txBody>
          <a:bodyPr wrap="square">
            <a:spAutoFit/>
          </a:bodyPr>
          <a:lstStyle/>
          <a:p>
            <a:pPr>
              <a:lnSpc>
                <a:spcPct val="150000"/>
              </a:lnSpc>
            </a:pPr>
            <a:r>
              <a:rPr lang="en-GB" dirty="0">
                <a:solidFill>
                  <a:srgbClr val="111111"/>
                </a:solidFill>
                <a:latin typeface="SourceSansPro"/>
              </a:rPr>
              <a:t>A statistical model is autoregressive if it predicts future values based on past values. For example, an autoregressive model might seek to predict a stock's future prices based on its past performance</a:t>
            </a:r>
            <a:r>
              <a:rPr lang="en-GB" dirty="0" smtClean="0">
                <a:solidFill>
                  <a:srgbClr val="111111"/>
                </a:solidFill>
                <a:latin typeface="SourceSansPro"/>
              </a:rPr>
              <a:t>.</a:t>
            </a:r>
          </a:p>
          <a:p>
            <a:pPr>
              <a:lnSpc>
                <a:spcPct val="150000"/>
              </a:lnSpc>
            </a:pPr>
            <a:endParaRPr lang="en-GB" dirty="0" smtClean="0">
              <a:solidFill>
                <a:srgbClr val="111111"/>
              </a:solidFill>
              <a:latin typeface="SourceSansPro"/>
            </a:endParaRPr>
          </a:p>
          <a:p>
            <a:pPr>
              <a:lnSpc>
                <a:spcPct val="150000"/>
              </a:lnSpc>
            </a:pPr>
            <a:endParaRPr lang="en-IN" dirty="0"/>
          </a:p>
        </p:txBody>
      </p:sp>
      <p:sp>
        <p:nvSpPr>
          <p:cNvPr id="4" name="Rectangle 3"/>
          <p:cNvSpPr/>
          <p:nvPr/>
        </p:nvSpPr>
        <p:spPr>
          <a:xfrm>
            <a:off x="551329" y="1713445"/>
            <a:ext cx="10394576" cy="2118529"/>
          </a:xfrm>
          <a:prstGeom prst="rect">
            <a:avLst/>
          </a:prstGeom>
        </p:spPr>
        <p:txBody>
          <a:bodyPr wrap="square">
            <a:spAutoFit/>
          </a:bodyPr>
          <a:lstStyle/>
          <a:p>
            <a:pPr>
              <a:lnSpc>
                <a:spcPct val="150000"/>
              </a:lnSpc>
              <a:buFont typeface="Arial" panose="020B0604020202020204" pitchFamily="34" charset="0"/>
              <a:buChar char="•"/>
            </a:pPr>
            <a:r>
              <a:rPr lang="en-GB" dirty="0" smtClean="0">
                <a:solidFill>
                  <a:srgbClr val="111111"/>
                </a:solidFill>
                <a:latin typeface="SourceSansPro"/>
              </a:rPr>
              <a:t>Autoregressive models predict future values based on past values.</a:t>
            </a:r>
          </a:p>
          <a:p>
            <a:pPr>
              <a:lnSpc>
                <a:spcPct val="150000"/>
              </a:lnSpc>
              <a:buFont typeface="Arial" panose="020B0604020202020204" pitchFamily="34" charset="0"/>
              <a:buChar char="•"/>
            </a:pPr>
            <a:r>
              <a:rPr lang="en-GB" dirty="0" smtClean="0">
                <a:solidFill>
                  <a:srgbClr val="111111"/>
                </a:solidFill>
                <a:latin typeface="SourceSansPro"/>
              </a:rPr>
              <a:t>They are widely used in technical analysis to forecast future security prices.</a:t>
            </a:r>
          </a:p>
          <a:p>
            <a:pPr>
              <a:lnSpc>
                <a:spcPct val="150000"/>
              </a:lnSpc>
              <a:buFont typeface="Arial" panose="020B0604020202020204" pitchFamily="34" charset="0"/>
              <a:buChar char="•"/>
            </a:pPr>
            <a:r>
              <a:rPr lang="en-GB" dirty="0" smtClean="0">
                <a:solidFill>
                  <a:srgbClr val="111111"/>
                </a:solidFill>
                <a:latin typeface="SourceSansPro"/>
              </a:rPr>
              <a:t>Autoregressive </a:t>
            </a:r>
            <a:r>
              <a:rPr lang="en-GB" dirty="0">
                <a:solidFill>
                  <a:srgbClr val="111111"/>
                </a:solidFill>
                <a:latin typeface="SourceSansPro"/>
              </a:rPr>
              <a:t>models implicitly assume that the future will resemble the past.</a:t>
            </a:r>
          </a:p>
          <a:p>
            <a:pPr>
              <a:lnSpc>
                <a:spcPct val="150000"/>
              </a:lnSpc>
              <a:buFont typeface="Arial" panose="020B0604020202020204" pitchFamily="34" charset="0"/>
              <a:buChar char="•"/>
            </a:pPr>
            <a:r>
              <a:rPr lang="en-GB" dirty="0">
                <a:solidFill>
                  <a:srgbClr val="111111"/>
                </a:solidFill>
                <a:latin typeface="SourceSansPro"/>
              </a:rPr>
              <a:t>Therefore, they can prove inaccurate under certain market conditions, such as financial crises or periods of rapid technological change.</a:t>
            </a:r>
            <a:endParaRPr lang="en-GB" b="0" i="0" dirty="0">
              <a:solidFill>
                <a:srgbClr val="111111"/>
              </a:solidFill>
              <a:effectLst/>
              <a:latin typeface="SourceSansPro"/>
            </a:endParaRPr>
          </a:p>
        </p:txBody>
      </p:sp>
      <p:sp>
        <p:nvSpPr>
          <p:cNvPr id="5" name="Rectangle 4"/>
          <p:cNvSpPr/>
          <p:nvPr/>
        </p:nvSpPr>
        <p:spPr>
          <a:xfrm>
            <a:off x="645459" y="3966881"/>
            <a:ext cx="10488705" cy="1754326"/>
          </a:xfrm>
          <a:prstGeom prst="rect">
            <a:avLst/>
          </a:prstGeom>
        </p:spPr>
        <p:txBody>
          <a:bodyPr wrap="square">
            <a:spAutoFit/>
          </a:bodyPr>
          <a:lstStyle/>
          <a:p>
            <a:pPr>
              <a:lnSpc>
                <a:spcPct val="150000"/>
              </a:lnSpc>
            </a:pPr>
            <a:r>
              <a:rPr lang="en-GB" dirty="0">
                <a:solidFill>
                  <a:srgbClr val="111111"/>
                </a:solidFill>
                <a:latin typeface="SourceSansPro"/>
              </a:rPr>
              <a:t>Autoregressive models operate under the premise that past values have an effect on current values, which makes the statistical technique popular for </a:t>
            </a:r>
            <a:r>
              <a:rPr lang="en-GB" dirty="0" err="1">
                <a:solidFill>
                  <a:srgbClr val="111111"/>
                </a:solidFill>
                <a:latin typeface="SourceSansPro"/>
              </a:rPr>
              <a:t>analyzing</a:t>
            </a:r>
            <a:r>
              <a:rPr lang="en-GB" dirty="0">
                <a:solidFill>
                  <a:srgbClr val="111111"/>
                </a:solidFill>
                <a:latin typeface="SourceSansPro"/>
              </a:rPr>
              <a:t> nature, economics, and other processes that vary over time. </a:t>
            </a:r>
            <a:r>
              <a:rPr lang="en-GB" u="sng" dirty="0">
                <a:solidFill>
                  <a:srgbClr val="2C40D0"/>
                </a:solidFill>
                <a:latin typeface="SourceSansPro"/>
                <a:hlinkClick r:id="rId2"/>
              </a:rPr>
              <a:t>Multiple regression models</a:t>
            </a:r>
            <a:r>
              <a:rPr lang="en-GB" dirty="0">
                <a:solidFill>
                  <a:srgbClr val="111111"/>
                </a:solidFill>
                <a:latin typeface="SourceSansPro"/>
              </a:rPr>
              <a:t> forecast a variable using a linear combination of predictors, whereas autoregressive models use a combination of past values of the variable</a:t>
            </a:r>
            <a:r>
              <a:rPr lang="en-GB" dirty="0" smtClean="0">
                <a:solidFill>
                  <a:srgbClr val="111111"/>
                </a:solidFill>
                <a:latin typeface="SourceSansPro"/>
              </a:rPr>
              <a:t>.</a:t>
            </a:r>
            <a:endParaRPr lang="en-GB" dirty="0">
              <a:solidFill>
                <a:srgbClr val="111111"/>
              </a:solidFill>
              <a:latin typeface="SourceSansPro"/>
            </a:endParaRPr>
          </a:p>
        </p:txBody>
      </p:sp>
    </p:spTree>
    <p:extLst>
      <p:ext uri="{BB962C8B-B14F-4D97-AF65-F5344CB8AC3E}">
        <p14:creationId xmlns:p14="http://schemas.microsoft.com/office/powerpoint/2010/main" val="2951622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753" y="309283"/>
            <a:ext cx="11174506" cy="2125069"/>
          </a:xfrm>
          <a:prstGeom prst="rect">
            <a:avLst/>
          </a:prstGeom>
        </p:spPr>
        <p:txBody>
          <a:bodyPr wrap="square">
            <a:spAutoFit/>
          </a:bodyPr>
          <a:lstStyle/>
          <a:p>
            <a:pPr>
              <a:lnSpc>
                <a:spcPct val="150000"/>
              </a:lnSpc>
            </a:pPr>
            <a:r>
              <a:rPr lang="en-GB" dirty="0">
                <a:solidFill>
                  <a:srgbClr val="111111"/>
                </a:solidFill>
                <a:latin typeface="SourceSansPro"/>
              </a:rPr>
              <a:t>An AR(1) autoregressive process is one in which the current value is based on the immediately preceding value, while an AR(2) process is one in which the current value is based on the previous two values. An AR(0) process is used for </a:t>
            </a:r>
            <a:r>
              <a:rPr lang="en-GB" u="sng" dirty="0">
                <a:solidFill>
                  <a:srgbClr val="2C40D0"/>
                </a:solidFill>
                <a:latin typeface="SourceSansPro"/>
                <a:hlinkClick r:id="rId2"/>
              </a:rPr>
              <a:t>white noise</a:t>
            </a:r>
            <a:r>
              <a:rPr lang="en-GB" dirty="0">
                <a:solidFill>
                  <a:srgbClr val="111111"/>
                </a:solidFill>
                <a:latin typeface="SourceSansPro"/>
              </a:rPr>
              <a:t> and has no dependence between the terms. In addition to these variations, there are also many different ways to calculate the coefficients used in these calculations, such as the </a:t>
            </a:r>
            <a:r>
              <a:rPr lang="en-GB" u="sng" dirty="0">
                <a:solidFill>
                  <a:srgbClr val="2C40D0"/>
                </a:solidFill>
                <a:latin typeface="SourceSansPro"/>
                <a:hlinkClick r:id="rId3"/>
              </a:rPr>
              <a:t>least squares method</a:t>
            </a:r>
            <a:r>
              <a:rPr lang="en-GB" dirty="0">
                <a:solidFill>
                  <a:srgbClr val="111111"/>
                </a:solidFill>
                <a:latin typeface="SourceSansPro"/>
              </a:rPr>
              <a:t>.</a:t>
            </a:r>
            <a:endParaRPr lang="en-IN" dirty="0"/>
          </a:p>
        </p:txBody>
      </p:sp>
      <p:sp>
        <p:nvSpPr>
          <p:cNvPr id="3" name="Rectangle 2"/>
          <p:cNvSpPr/>
          <p:nvPr/>
        </p:nvSpPr>
        <p:spPr>
          <a:xfrm>
            <a:off x="443753" y="2434351"/>
            <a:ext cx="11053482" cy="3780522"/>
          </a:xfrm>
          <a:prstGeom prst="rect">
            <a:avLst/>
          </a:prstGeom>
        </p:spPr>
        <p:txBody>
          <a:bodyPr wrap="square">
            <a:spAutoFit/>
          </a:bodyPr>
          <a:lstStyle/>
          <a:p>
            <a:pPr algn="just">
              <a:lnSpc>
                <a:spcPct val="150000"/>
              </a:lnSpc>
            </a:pPr>
            <a:r>
              <a:rPr lang="en-GB" dirty="0">
                <a:solidFill>
                  <a:srgbClr val="111111"/>
                </a:solidFill>
                <a:latin typeface="SourceSansPro"/>
              </a:rPr>
              <a:t>These concepts and techniques are used by technical analysts to forecast security prices. However, since autoregressive models base their predictions only on past information, they implicitly assume that the fundamental forces that influenced the past prices will not change over time. This can lead to surprising and inaccurate predictions if the underlying forces in question are in fact changing, such as if an industry is undergoing rapid and unprecedented technological transformation.</a:t>
            </a:r>
          </a:p>
          <a:p>
            <a:pPr algn="just">
              <a:lnSpc>
                <a:spcPct val="150000"/>
              </a:lnSpc>
            </a:pPr>
            <a:r>
              <a:rPr lang="en-GB" dirty="0">
                <a:solidFill>
                  <a:srgbClr val="111111"/>
                </a:solidFill>
                <a:latin typeface="SourceSansPro"/>
              </a:rPr>
              <a:t>Nevertheless, traders continue to refine the use of autoregressive models for forecasting purposes. A great example is the </a:t>
            </a:r>
            <a:r>
              <a:rPr lang="en-GB" u="sng" dirty="0">
                <a:solidFill>
                  <a:srgbClr val="2C40D0"/>
                </a:solidFill>
                <a:latin typeface="SourceSansPro"/>
                <a:hlinkClick r:id="rId4"/>
              </a:rPr>
              <a:t>Autoregressive Integrated Moving Average</a:t>
            </a:r>
            <a:r>
              <a:rPr lang="en-GB" dirty="0">
                <a:solidFill>
                  <a:srgbClr val="111111"/>
                </a:solidFill>
                <a:latin typeface="SourceSansPro"/>
              </a:rPr>
              <a:t> (ARIMA), a sophisticated autoregressive model that can take into account trends, cycles, seasonality, errors, and other non-static types of data when making forecasts.</a:t>
            </a:r>
            <a:endParaRPr lang="en-GB" b="0" i="0" dirty="0">
              <a:solidFill>
                <a:srgbClr val="111111"/>
              </a:solidFill>
              <a:effectLst/>
              <a:latin typeface="SourceSansPro"/>
            </a:endParaRPr>
          </a:p>
        </p:txBody>
      </p:sp>
    </p:spTree>
    <p:extLst>
      <p:ext uri="{BB962C8B-B14F-4D97-AF65-F5344CB8AC3E}">
        <p14:creationId xmlns:p14="http://schemas.microsoft.com/office/powerpoint/2010/main" val="3928199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8941" y="0"/>
            <a:ext cx="11335870" cy="4108817"/>
          </a:xfrm>
          <a:prstGeom prst="rect">
            <a:avLst/>
          </a:prstGeom>
        </p:spPr>
        <p:txBody>
          <a:bodyPr wrap="square">
            <a:spAutoFit/>
          </a:bodyPr>
          <a:lstStyle/>
          <a:p>
            <a:r>
              <a:rPr lang="en-GB" b="1" dirty="0">
                <a:solidFill>
                  <a:srgbClr val="111111"/>
                </a:solidFill>
                <a:latin typeface="Cabin-semi-bold"/>
              </a:rPr>
              <a:t>Example of an Autoregressive Model</a:t>
            </a:r>
          </a:p>
          <a:p>
            <a:pPr algn="just">
              <a:lnSpc>
                <a:spcPct val="150000"/>
              </a:lnSpc>
            </a:pPr>
            <a:r>
              <a:rPr lang="en-GB" dirty="0">
                <a:solidFill>
                  <a:srgbClr val="111111"/>
                </a:solidFill>
                <a:latin typeface="SourceSansPro"/>
              </a:rPr>
              <a:t>Autoregressive models are based on the assumption that past values have an effect on current values. For example, an investor using an autoregressive model to forecast stock prices would need to assume that new buyers and sellers of that stock are influenced by recent market transactions when deciding how much to offer or accept for the security.</a:t>
            </a:r>
          </a:p>
          <a:p>
            <a:pPr algn="just">
              <a:lnSpc>
                <a:spcPct val="150000"/>
              </a:lnSpc>
            </a:pPr>
            <a:r>
              <a:rPr lang="en-GB" dirty="0">
                <a:solidFill>
                  <a:srgbClr val="111111"/>
                </a:solidFill>
                <a:latin typeface="SourceSansPro"/>
              </a:rPr>
              <a:t>Although this assumption will hold under most circumstances, this is not always the case. For example, in the years prior to the </a:t>
            </a:r>
            <a:r>
              <a:rPr lang="en-GB" u="sng" dirty="0">
                <a:solidFill>
                  <a:srgbClr val="2C40D0"/>
                </a:solidFill>
                <a:latin typeface="SourceSansPro"/>
                <a:hlinkClick r:id="rId2"/>
              </a:rPr>
              <a:t>2008 Financial Crisis</a:t>
            </a:r>
            <a:r>
              <a:rPr lang="en-GB" dirty="0">
                <a:solidFill>
                  <a:srgbClr val="111111"/>
                </a:solidFill>
                <a:latin typeface="SourceSansPro"/>
              </a:rPr>
              <a:t>, most investors were not aware of the risks posed by the large portfolios of </a:t>
            </a:r>
            <a:r>
              <a:rPr lang="en-GB" u="sng" dirty="0">
                <a:solidFill>
                  <a:srgbClr val="2C40D0"/>
                </a:solidFill>
                <a:latin typeface="SourceSansPro"/>
                <a:hlinkClick r:id="rId3"/>
              </a:rPr>
              <a:t>mortgage-backed securities</a:t>
            </a:r>
            <a:r>
              <a:rPr lang="en-GB" dirty="0">
                <a:solidFill>
                  <a:srgbClr val="111111"/>
                </a:solidFill>
                <a:latin typeface="SourceSansPro"/>
              </a:rPr>
              <a:t> held by many financial firms. During those times, an investor using an autoregressive model to predict the performance of U.S. financial stocks would have had good reason to predict an ongoing trend of stable or rising stock prices in that sector. </a:t>
            </a:r>
            <a:endParaRPr lang="en-GB" b="0" i="0" dirty="0">
              <a:solidFill>
                <a:srgbClr val="111111"/>
              </a:solidFill>
              <a:effectLst/>
              <a:latin typeface="SourceSansPro"/>
            </a:endParaRPr>
          </a:p>
        </p:txBody>
      </p:sp>
      <p:sp>
        <p:nvSpPr>
          <p:cNvPr id="4" name="Rectangle 3"/>
          <p:cNvSpPr/>
          <p:nvPr/>
        </p:nvSpPr>
        <p:spPr>
          <a:xfrm rot="10800000" flipV="1">
            <a:off x="268940" y="3956225"/>
            <a:ext cx="11335871" cy="2949525"/>
          </a:xfrm>
          <a:prstGeom prst="rect">
            <a:avLst/>
          </a:prstGeom>
        </p:spPr>
        <p:txBody>
          <a:bodyPr wrap="square">
            <a:spAutoFit/>
          </a:bodyPr>
          <a:lstStyle/>
          <a:p>
            <a:pPr algn="just">
              <a:lnSpc>
                <a:spcPct val="150000"/>
              </a:lnSpc>
            </a:pPr>
            <a:r>
              <a:rPr lang="en-GB" dirty="0">
                <a:solidFill>
                  <a:srgbClr val="111111"/>
                </a:solidFill>
                <a:latin typeface="SourceSansPro"/>
              </a:rPr>
              <a:t>However, once it became public knowledge that many financial institutions were at risk of imminent collapse, investors suddenly became less concerned with these stocks' recent prices and far more concerned with their underlying risk exposure. Therefore, the market rapidly revalued financial stocks to a much lower level, a move which would have utterly confounded an autoregressive model.</a:t>
            </a:r>
          </a:p>
          <a:p>
            <a:pPr algn="just">
              <a:lnSpc>
                <a:spcPct val="150000"/>
              </a:lnSpc>
            </a:pPr>
            <a:r>
              <a:rPr lang="en-GB" dirty="0">
                <a:solidFill>
                  <a:srgbClr val="111111"/>
                </a:solidFill>
                <a:latin typeface="SourceSansPro"/>
              </a:rPr>
              <a:t>It is important to note that, in an autoregressive model, a one-time shock will affect the values of the calculated variables infinitely into the future. Therefore, the legacy of the financial crisis lives on in today’s autoregressive models.</a:t>
            </a:r>
            <a:endParaRPr lang="en-GB" b="0" i="0" dirty="0">
              <a:solidFill>
                <a:srgbClr val="111111"/>
              </a:solidFill>
              <a:effectLst/>
              <a:latin typeface="SourceSansPro"/>
            </a:endParaRPr>
          </a:p>
        </p:txBody>
      </p:sp>
    </p:spTree>
    <p:extLst>
      <p:ext uri="{BB962C8B-B14F-4D97-AF65-F5344CB8AC3E}">
        <p14:creationId xmlns:p14="http://schemas.microsoft.com/office/powerpoint/2010/main" val="35156910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9894" y="623031"/>
            <a:ext cx="9628093" cy="5643300"/>
          </a:xfrm>
          <a:prstGeom prst="rect">
            <a:avLst/>
          </a:prstGeom>
        </p:spPr>
      </p:pic>
      <p:sp>
        <p:nvSpPr>
          <p:cNvPr id="3" name="Rectangle 2"/>
          <p:cNvSpPr/>
          <p:nvPr/>
        </p:nvSpPr>
        <p:spPr>
          <a:xfrm>
            <a:off x="699247" y="161365"/>
            <a:ext cx="6519368" cy="461665"/>
          </a:xfrm>
          <a:prstGeom prst="rect">
            <a:avLst/>
          </a:prstGeom>
        </p:spPr>
        <p:txBody>
          <a:bodyPr wrap="square">
            <a:spAutoFit/>
          </a:bodyPr>
          <a:lstStyle/>
          <a:p>
            <a:r>
              <a:rPr lang="en-IN" sz="2400" b="1" dirty="0"/>
              <a:t>Autoregressive Series </a:t>
            </a:r>
          </a:p>
        </p:txBody>
      </p:sp>
    </p:spTree>
    <p:extLst>
      <p:ext uri="{BB962C8B-B14F-4D97-AF65-F5344CB8AC3E}">
        <p14:creationId xmlns:p14="http://schemas.microsoft.com/office/powerpoint/2010/main" val="3580428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119" y="363071"/>
            <a:ext cx="11241740" cy="6091517"/>
          </a:xfrm>
          <a:prstGeom prst="rect">
            <a:avLst/>
          </a:prstGeom>
        </p:spPr>
      </p:pic>
    </p:spTree>
    <p:extLst>
      <p:ext uri="{BB962C8B-B14F-4D97-AF65-F5344CB8AC3E}">
        <p14:creationId xmlns:p14="http://schemas.microsoft.com/office/powerpoint/2010/main" val="41908133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6842" y="232887"/>
            <a:ext cx="5839158" cy="3435531"/>
          </a:xfrm>
          <a:prstGeom prst="rect">
            <a:avLst/>
          </a:prstGeom>
        </p:spPr>
      </p:pic>
      <p:pic>
        <p:nvPicPr>
          <p:cNvPr id="3" name="Picture 2"/>
          <p:cNvPicPr>
            <a:picLocks noChangeAspect="1"/>
          </p:cNvPicPr>
          <p:nvPr/>
        </p:nvPicPr>
        <p:blipFill>
          <a:blip r:embed="rId3"/>
          <a:stretch>
            <a:fillRect/>
          </a:stretch>
        </p:blipFill>
        <p:spPr>
          <a:xfrm>
            <a:off x="6165669" y="300446"/>
            <a:ext cx="5120640" cy="3095897"/>
          </a:xfrm>
          <a:prstGeom prst="rect">
            <a:avLst/>
          </a:prstGeom>
        </p:spPr>
      </p:pic>
      <p:pic>
        <p:nvPicPr>
          <p:cNvPr id="4" name="Picture 3"/>
          <p:cNvPicPr>
            <a:picLocks noChangeAspect="1"/>
          </p:cNvPicPr>
          <p:nvPr/>
        </p:nvPicPr>
        <p:blipFill>
          <a:blip r:embed="rId4"/>
          <a:stretch>
            <a:fillRect/>
          </a:stretch>
        </p:blipFill>
        <p:spPr>
          <a:xfrm>
            <a:off x="2521132" y="3749040"/>
            <a:ext cx="5238206" cy="2952205"/>
          </a:xfrm>
          <a:prstGeom prst="rect">
            <a:avLst/>
          </a:prstGeom>
        </p:spPr>
      </p:pic>
      <p:pic>
        <p:nvPicPr>
          <p:cNvPr id="5" name="Picture 4"/>
          <p:cNvPicPr>
            <a:picLocks noChangeAspect="1"/>
          </p:cNvPicPr>
          <p:nvPr/>
        </p:nvPicPr>
        <p:blipFill>
          <a:blip r:embed="rId5"/>
          <a:stretch>
            <a:fillRect/>
          </a:stretch>
        </p:blipFill>
        <p:spPr>
          <a:xfrm>
            <a:off x="8112033" y="4441372"/>
            <a:ext cx="3605350" cy="457200"/>
          </a:xfrm>
          <a:prstGeom prst="rect">
            <a:avLst/>
          </a:prstGeom>
        </p:spPr>
      </p:pic>
      <p:pic>
        <p:nvPicPr>
          <p:cNvPr id="6" name="Picture 5"/>
          <p:cNvPicPr>
            <a:picLocks noChangeAspect="1"/>
          </p:cNvPicPr>
          <p:nvPr/>
        </p:nvPicPr>
        <p:blipFill>
          <a:blip r:embed="rId6"/>
          <a:stretch>
            <a:fillRect/>
          </a:stretch>
        </p:blipFill>
        <p:spPr>
          <a:xfrm>
            <a:off x="8321041" y="4898572"/>
            <a:ext cx="2181494" cy="431075"/>
          </a:xfrm>
          <a:prstGeom prst="rect">
            <a:avLst/>
          </a:prstGeom>
        </p:spPr>
      </p:pic>
      <p:pic>
        <p:nvPicPr>
          <p:cNvPr id="7" name="Picture 6"/>
          <p:cNvPicPr>
            <a:picLocks noChangeAspect="1"/>
          </p:cNvPicPr>
          <p:nvPr/>
        </p:nvPicPr>
        <p:blipFill>
          <a:blip r:embed="rId7"/>
          <a:stretch>
            <a:fillRect/>
          </a:stretch>
        </p:blipFill>
        <p:spPr>
          <a:xfrm>
            <a:off x="8321041" y="5329648"/>
            <a:ext cx="2181494" cy="235129"/>
          </a:xfrm>
          <a:prstGeom prst="rect">
            <a:avLst/>
          </a:prstGeom>
        </p:spPr>
      </p:pic>
    </p:spTree>
    <p:extLst>
      <p:ext uri="{BB962C8B-B14F-4D97-AF65-F5344CB8AC3E}">
        <p14:creationId xmlns:p14="http://schemas.microsoft.com/office/powerpoint/2010/main" val="3429844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5459" y="78717"/>
            <a:ext cx="10609729" cy="6658259"/>
          </a:xfrm>
          <a:prstGeom prst="rect">
            <a:avLst/>
          </a:prstGeom>
        </p:spPr>
      </p:pic>
    </p:spTree>
    <p:extLst>
      <p:ext uri="{BB962C8B-B14F-4D97-AF65-F5344CB8AC3E}">
        <p14:creationId xmlns:p14="http://schemas.microsoft.com/office/powerpoint/2010/main" val="4154717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2353" y="484094"/>
            <a:ext cx="9789459" cy="6266329"/>
          </a:xfrm>
          <a:prstGeom prst="rect">
            <a:avLst/>
          </a:prstGeom>
        </p:spPr>
      </p:pic>
    </p:spTree>
    <p:extLst>
      <p:ext uri="{BB962C8B-B14F-4D97-AF65-F5344CB8AC3E}">
        <p14:creationId xmlns:p14="http://schemas.microsoft.com/office/powerpoint/2010/main" val="338329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3406" y="391886"/>
            <a:ext cx="6348548" cy="369332"/>
          </a:xfrm>
          <a:prstGeom prst="rect">
            <a:avLst/>
          </a:prstGeom>
        </p:spPr>
        <p:txBody>
          <a:bodyPr wrap="square">
            <a:spAutoFit/>
          </a:bodyPr>
          <a:lstStyle/>
          <a:p>
            <a:r>
              <a:rPr lang="en-IN" dirty="0" smtClean="0"/>
              <a:t>Example5:  </a:t>
            </a:r>
            <a:r>
              <a:rPr lang="en-GB" b="1" dirty="0" smtClean="0"/>
              <a:t>Population of the U.S.A., 1790–1990; USPOP.TSM</a:t>
            </a:r>
            <a:endParaRPr lang="en-IN" b="1" dirty="0"/>
          </a:p>
        </p:txBody>
      </p:sp>
      <p:sp>
        <p:nvSpPr>
          <p:cNvPr id="3" name="Rectangle 2"/>
          <p:cNvSpPr/>
          <p:nvPr/>
        </p:nvSpPr>
        <p:spPr>
          <a:xfrm>
            <a:off x="679269" y="966651"/>
            <a:ext cx="10411097" cy="646331"/>
          </a:xfrm>
          <a:prstGeom prst="rect">
            <a:avLst/>
          </a:prstGeom>
        </p:spPr>
        <p:txBody>
          <a:bodyPr wrap="square">
            <a:spAutoFit/>
          </a:bodyPr>
          <a:lstStyle/>
          <a:p>
            <a:r>
              <a:rPr lang="en-IN" dirty="0"/>
              <a:t>The population of the U.S.A., measured at ten-year intervals, is shown in Figure 1.5</a:t>
            </a:r>
            <a:r>
              <a:rPr lang="en-IN" dirty="0" smtClean="0"/>
              <a:t>. The </a:t>
            </a:r>
            <a:r>
              <a:rPr lang="en-IN" dirty="0"/>
              <a:t>graph suggests the possibility of fitting a quadratic or exponential trend to </a:t>
            </a:r>
            <a:r>
              <a:rPr lang="en-IN" dirty="0" smtClean="0"/>
              <a:t>the data</a:t>
            </a:r>
            <a:r>
              <a:rPr lang="en-IN" dirty="0"/>
              <a:t>. We shall explore this </a:t>
            </a:r>
            <a:r>
              <a:rPr lang="en-IN" dirty="0" smtClean="0"/>
              <a:t>further.</a:t>
            </a:r>
            <a:endParaRPr lang="en-IN" dirty="0"/>
          </a:p>
        </p:txBody>
      </p:sp>
      <p:pic>
        <p:nvPicPr>
          <p:cNvPr id="4" name="Picture 3"/>
          <p:cNvPicPr>
            <a:picLocks noChangeAspect="1"/>
          </p:cNvPicPr>
          <p:nvPr/>
        </p:nvPicPr>
        <p:blipFill>
          <a:blip r:embed="rId2"/>
          <a:stretch>
            <a:fillRect/>
          </a:stretch>
        </p:blipFill>
        <p:spPr>
          <a:xfrm>
            <a:off x="1645919" y="1833561"/>
            <a:ext cx="7916091" cy="4436609"/>
          </a:xfrm>
          <a:prstGeom prst="rect">
            <a:avLst/>
          </a:prstGeom>
        </p:spPr>
      </p:pic>
    </p:spTree>
    <p:extLst>
      <p:ext uri="{BB962C8B-B14F-4D97-AF65-F5344CB8AC3E}">
        <p14:creationId xmlns:p14="http://schemas.microsoft.com/office/powerpoint/2010/main" val="40632628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8153" y="336177"/>
            <a:ext cx="8269941" cy="3213848"/>
          </a:xfrm>
          <a:prstGeom prst="rect">
            <a:avLst/>
          </a:prstGeom>
        </p:spPr>
      </p:pic>
      <p:pic>
        <p:nvPicPr>
          <p:cNvPr id="3" name="Picture 2"/>
          <p:cNvPicPr>
            <a:picLocks noChangeAspect="1"/>
          </p:cNvPicPr>
          <p:nvPr/>
        </p:nvPicPr>
        <p:blipFill>
          <a:blip r:embed="rId3"/>
          <a:stretch>
            <a:fillRect/>
          </a:stretch>
        </p:blipFill>
        <p:spPr>
          <a:xfrm>
            <a:off x="1358153" y="3550025"/>
            <a:ext cx="8269941" cy="3146610"/>
          </a:xfrm>
          <a:prstGeom prst="rect">
            <a:avLst/>
          </a:prstGeom>
        </p:spPr>
      </p:pic>
    </p:spTree>
    <p:extLst>
      <p:ext uri="{BB962C8B-B14F-4D97-AF65-F5344CB8AC3E}">
        <p14:creationId xmlns:p14="http://schemas.microsoft.com/office/powerpoint/2010/main" val="666242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8906" y="322729"/>
            <a:ext cx="10797987" cy="5943600"/>
          </a:xfrm>
          <a:prstGeom prst="rect">
            <a:avLst/>
          </a:prstGeom>
        </p:spPr>
      </p:pic>
    </p:spTree>
    <p:extLst>
      <p:ext uri="{BB962C8B-B14F-4D97-AF65-F5344CB8AC3E}">
        <p14:creationId xmlns:p14="http://schemas.microsoft.com/office/powerpoint/2010/main" val="4081333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389" y="182880"/>
            <a:ext cx="7513019" cy="400110"/>
          </a:xfrm>
          <a:prstGeom prst="rect">
            <a:avLst/>
          </a:prstGeom>
        </p:spPr>
        <p:txBody>
          <a:bodyPr wrap="square">
            <a:spAutoFit/>
          </a:bodyPr>
          <a:lstStyle/>
          <a:p>
            <a:r>
              <a:rPr lang="en-IN" sz="2000" b="1" dirty="0"/>
              <a:t>Autoregressive Moving Average Series</a:t>
            </a:r>
          </a:p>
        </p:txBody>
      </p:sp>
      <p:pic>
        <p:nvPicPr>
          <p:cNvPr id="3" name="Picture 2"/>
          <p:cNvPicPr>
            <a:picLocks noChangeAspect="1"/>
          </p:cNvPicPr>
          <p:nvPr/>
        </p:nvPicPr>
        <p:blipFill>
          <a:blip r:embed="rId2"/>
          <a:stretch>
            <a:fillRect/>
          </a:stretch>
        </p:blipFill>
        <p:spPr>
          <a:xfrm>
            <a:off x="1018903" y="796834"/>
            <a:ext cx="9862457" cy="1972493"/>
          </a:xfrm>
          <a:prstGeom prst="rect">
            <a:avLst/>
          </a:prstGeom>
        </p:spPr>
      </p:pic>
      <p:pic>
        <p:nvPicPr>
          <p:cNvPr id="4" name="Picture 3"/>
          <p:cNvPicPr>
            <a:picLocks noChangeAspect="1"/>
          </p:cNvPicPr>
          <p:nvPr/>
        </p:nvPicPr>
        <p:blipFill>
          <a:blip r:embed="rId3"/>
          <a:stretch>
            <a:fillRect/>
          </a:stretch>
        </p:blipFill>
        <p:spPr>
          <a:xfrm>
            <a:off x="718458" y="2769326"/>
            <a:ext cx="10254342" cy="3696787"/>
          </a:xfrm>
          <a:prstGeom prst="rect">
            <a:avLst/>
          </a:prstGeom>
        </p:spPr>
      </p:pic>
    </p:spTree>
    <p:extLst>
      <p:ext uri="{BB962C8B-B14F-4D97-AF65-F5344CB8AC3E}">
        <p14:creationId xmlns:p14="http://schemas.microsoft.com/office/powerpoint/2010/main" val="1029567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7829" y="352698"/>
            <a:ext cx="10358845" cy="1306286"/>
          </a:xfrm>
          <a:prstGeom prst="rect">
            <a:avLst/>
          </a:prstGeom>
        </p:spPr>
      </p:pic>
      <p:pic>
        <p:nvPicPr>
          <p:cNvPr id="3" name="Picture 2"/>
          <p:cNvPicPr>
            <a:picLocks noChangeAspect="1"/>
          </p:cNvPicPr>
          <p:nvPr/>
        </p:nvPicPr>
        <p:blipFill>
          <a:blip r:embed="rId3"/>
          <a:stretch>
            <a:fillRect/>
          </a:stretch>
        </p:blipFill>
        <p:spPr>
          <a:xfrm>
            <a:off x="757646" y="1658984"/>
            <a:ext cx="9914708" cy="2228850"/>
          </a:xfrm>
          <a:prstGeom prst="rect">
            <a:avLst/>
          </a:prstGeom>
        </p:spPr>
      </p:pic>
      <p:pic>
        <p:nvPicPr>
          <p:cNvPr id="4" name="Picture 3"/>
          <p:cNvPicPr>
            <a:picLocks noChangeAspect="1"/>
          </p:cNvPicPr>
          <p:nvPr/>
        </p:nvPicPr>
        <p:blipFill>
          <a:blip r:embed="rId4"/>
          <a:stretch>
            <a:fillRect/>
          </a:stretch>
        </p:blipFill>
        <p:spPr>
          <a:xfrm>
            <a:off x="757646" y="3887833"/>
            <a:ext cx="9914708" cy="2591343"/>
          </a:xfrm>
          <a:prstGeom prst="rect">
            <a:avLst/>
          </a:prstGeom>
        </p:spPr>
      </p:pic>
    </p:spTree>
    <p:extLst>
      <p:ext uri="{BB962C8B-B14F-4D97-AF65-F5344CB8AC3E}">
        <p14:creationId xmlns:p14="http://schemas.microsoft.com/office/powerpoint/2010/main" val="3450430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2778" y="3161211"/>
            <a:ext cx="10084524" cy="3644536"/>
          </a:xfrm>
          <a:prstGeom prst="rect">
            <a:avLst/>
          </a:prstGeom>
        </p:spPr>
      </p:pic>
      <p:pic>
        <p:nvPicPr>
          <p:cNvPr id="4" name="Picture 3"/>
          <p:cNvPicPr>
            <a:picLocks noChangeAspect="1"/>
          </p:cNvPicPr>
          <p:nvPr/>
        </p:nvPicPr>
        <p:blipFill>
          <a:blip r:embed="rId3"/>
          <a:stretch>
            <a:fillRect/>
          </a:stretch>
        </p:blipFill>
        <p:spPr>
          <a:xfrm>
            <a:off x="992778" y="1"/>
            <a:ext cx="9953896" cy="3161210"/>
          </a:xfrm>
          <a:prstGeom prst="rect">
            <a:avLst/>
          </a:prstGeom>
        </p:spPr>
      </p:pic>
    </p:spTree>
    <p:extLst>
      <p:ext uri="{BB962C8B-B14F-4D97-AF65-F5344CB8AC3E}">
        <p14:creationId xmlns:p14="http://schemas.microsoft.com/office/powerpoint/2010/main" val="3199241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6206" y="326571"/>
            <a:ext cx="10920548" cy="707886"/>
          </a:xfrm>
          <a:prstGeom prst="rect">
            <a:avLst/>
          </a:prstGeom>
        </p:spPr>
        <p:txBody>
          <a:bodyPr wrap="square">
            <a:spAutoFit/>
          </a:bodyPr>
          <a:lstStyle/>
          <a:p>
            <a:r>
              <a:rPr lang="en-GB" sz="2000" b="1" dirty="0"/>
              <a:t>We can now summarize our findings about the existence and nature of the stationary solutions of the ARMA(1,1)</a:t>
            </a:r>
            <a:endParaRPr lang="en-IN" sz="2000" b="1" dirty="0"/>
          </a:p>
        </p:txBody>
      </p:sp>
      <p:pic>
        <p:nvPicPr>
          <p:cNvPr id="4" name="Picture 3"/>
          <p:cNvPicPr>
            <a:picLocks noChangeAspect="1"/>
          </p:cNvPicPr>
          <p:nvPr/>
        </p:nvPicPr>
        <p:blipFill>
          <a:blip r:embed="rId2"/>
          <a:stretch>
            <a:fillRect/>
          </a:stretch>
        </p:blipFill>
        <p:spPr>
          <a:xfrm>
            <a:off x="666206" y="914400"/>
            <a:ext cx="10515600" cy="2011680"/>
          </a:xfrm>
          <a:prstGeom prst="rect">
            <a:avLst/>
          </a:prstGeom>
        </p:spPr>
      </p:pic>
      <p:pic>
        <p:nvPicPr>
          <p:cNvPr id="5" name="Picture 4"/>
          <p:cNvPicPr>
            <a:picLocks noChangeAspect="1"/>
          </p:cNvPicPr>
          <p:nvPr/>
        </p:nvPicPr>
        <p:blipFill>
          <a:blip r:embed="rId3"/>
          <a:stretch>
            <a:fillRect/>
          </a:stretch>
        </p:blipFill>
        <p:spPr>
          <a:xfrm>
            <a:off x="1894114" y="2926081"/>
            <a:ext cx="8242663" cy="769620"/>
          </a:xfrm>
          <a:prstGeom prst="rect">
            <a:avLst/>
          </a:prstGeom>
        </p:spPr>
      </p:pic>
      <p:pic>
        <p:nvPicPr>
          <p:cNvPr id="6" name="Picture 5"/>
          <p:cNvPicPr>
            <a:picLocks noChangeAspect="1"/>
          </p:cNvPicPr>
          <p:nvPr/>
        </p:nvPicPr>
        <p:blipFill>
          <a:blip r:embed="rId4"/>
          <a:stretch>
            <a:fillRect/>
          </a:stretch>
        </p:blipFill>
        <p:spPr>
          <a:xfrm>
            <a:off x="809897" y="3695702"/>
            <a:ext cx="10110651" cy="824048"/>
          </a:xfrm>
          <a:prstGeom prst="rect">
            <a:avLst/>
          </a:prstGeom>
        </p:spPr>
      </p:pic>
      <p:pic>
        <p:nvPicPr>
          <p:cNvPr id="7" name="Picture 6"/>
          <p:cNvPicPr>
            <a:picLocks noChangeAspect="1"/>
          </p:cNvPicPr>
          <p:nvPr/>
        </p:nvPicPr>
        <p:blipFill>
          <a:blip r:embed="rId5"/>
          <a:stretch>
            <a:fillRect/>
          </a:stretch>
        </p:blipFill>
        <p:spPr>
          <a:xfrm>
            <a:off x="1502229" y="4650377"/>
            <a:ext cx="8739051" cy="638995"/>
          </a:xfrm>
          <a:prstGeom prst="rect">
            <a:avLst/>
          </a:prstGeom>
        </p:spPr>
      </p:pic>
    </p:spTree>
    <p:extLst>
      <p:ext uri="{BB962C8B-B14F-4D97-AF65-F5344CB8AC3E}">
        <p14:creationId xmlns:p14="http://schemas.microsoft.com/office/powerpoint/2010/main" val="2990679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4137" y="1149531"/>
            <a:ext cx="10489473" cy="5564777"/>
          </a:xfrm>
          <a:prstGeom prst="rect">
            <a:avLst/>
          </a:prstGeom>
        </p:spPr>
      </p:pic>
      <p:pic>
        <p:nvPicPr>
          <p:cNvPr id="3" name="Picture 2"/>
          <p:cNvPicPr>
            <a:picLocks noChangeAspect="1"/>
          </p:cNvPicPr>
          <p:nvPr/>
        </p:nvPicPr>
        <p:blipFill>
          <a:blip r:embed="rId3"/>
          <a:stretch>
            <a:fillRect/>
          </a:stretch>
        </p:blipFill>
        <p:spPr>
          <a:xfrm>
            <a:off x="1998617" y="248195"/>
            <a:ext cx="8281851" cy="862148"/>
          </a:xfrm>
          <a:prstGeom prst="rect">
            <a:avLst/>
          </a:prstGeom>
        </p:spPr>
      </p:pic>
      <p:sp>
        <p:nvSpPr>
          <p:cNvPr id="4" name="TextBox 3"/>
          <p:cNvSpPr txBox="1"/>
          <p:nvPr/>
        </p:nvSpPr>
        <p:spPr>
          <a:xfrm>
            <a:off x="1410789" y="365759"/>
            <a:ext cx="250045" cy="369332"/>
          </a:xfrm>
          <a:prstGeom prst="rect">
            <a:avLst/>
          </a:prstGeom>
          <a:noFill/>
        </p:spPr>
        <p:txBody>
          <a:bodyPr wrap="square" rtlCol="0">
            <a:spAutoFit/>
          </a:bodyPr>
          <a:lstStyle/>
          <a:p>
            <a:r>
              <a:rPr lang="en-US" dirty="0" smtClean="0"/>
              <a:t>[</a:t>
            </a:r>
            <a:endParaRPr lang="en-IN" dirty="0"/>
          </a:p>
        </p:txBody>
      </p:sp>
      <p:sp>
        <p:nvSpPr>
          <p:cNvPr id="6" name="TextBox 5"/>
          <p:cNvSpPr txBox="1"/>
          <p:nvPr/>
        </p:nvSpPr>
        <p:spPr>
          <a:xfrm>
            <a:off x="10280468" y="365759"/>
            <a:ext cx="1175658" cy="369332"/>
          </a:xfrm>
          <a:prstGeom prst="rect">
            <a:avLst/>
          </a:prstGeom>
          <a:noFill/>
        </p:spPr>
        <p:txBody>
          <a:bodyPr wrap="square" rtlCol="0">
            <a:spAutoFit/>
          </a:bodyPr>
          <a:lstStyle/>
          <a:p>
            <a:r>
              <a:rPr lang="en-US" dirty="0" smtClean="0"/>
              <a:t>]</a:t>
            </a:r>
            <a:endParaRPr lang="en-IN" dirty="0"/>
          </a:p>
        </p:txBody>
      </p:sp>
    </p:spTree>
    <p:extLst>
      <p:ext uri="{BB962C8B-B14F-4D97-AF65-F5344CB8AC3E}">
        <p14:creationId xmlns:p14="http://schemas.microsoft.com/office/powerpoint/2010/main" val="599073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9166" y="300446"/>
            <a:ext cx="8190411" cy="1567543"/>
          </a:xfrm>
          <a:prstGeom prst="rect">
            <a:avLst/>
          </a:prstGeom>
        </p:spPr>
      </p:pic>
      <p:pic>
        <p:nvPicPr>
          <p:cNvPr id="3" name="Picture 2"/>
          <p:cNvPicPr>
            <a:picLocks noChangeAspect="1"/>
          </p:cNvPicPr>
          <p:nvPr/>
        </p:nvPicPr>
        <p:blipFill>
          <a:blip r:embed="rId3"/>
          <a:stretch>
            <a:fillRect/>
          </a:stretch>
        </p:blipFill>
        <p:spPr>
          <a:xfrm>
            <a:off x="692332" y="1959429"/>
            <a:ext cx="10149840" cy="4167052"/>
          </a:xfrm>
          <a:prstGeom prst="rect">
            <a:avLst/>
          </a:prstGeom>
        </p:spPr>
      </p:pic>
      <p:sp>
        <p:nvSpPr>
          <p:cNvPr id="5" name="TextBox 4"/>
          <p:cNvSpPr txBox="1"/>
          <p:nvPr/>
        </p:nvSpPr>
        <p:spPr>
          <a:xfrm>
            <a:off x="2481943" y="6217921"/>
            <a:ext cx="3095896" cy="369332"/>
          </a:xfrm>
          <a:prstGeom prst="rect">
            <a:avLst/>
          </a:prstGeom>
          <a:noFill/>
        </p:spPr>
        <p:txBody>
          <a:bodyPr wrap="square" rtlCol="0">
            <a:spAutoFit/>
          </a:bodyPr>
          <a:lstStyle/>
          <a:p>
            <a:r>
              <a:rPr lang="en-US" dirty="0" smtClean="0"/>
              <a:t>difference equations.</a:t>
            </a:r>
            <a:endParaRPr lang="en-IN" dirty="0"/>
          </a:p>
        </p:txBody>
      </p:sp>
    </p:spTree>
    <p:extLst>
      <p:ext uri="{BB962C8B-B14F-4D97-AF65-F5344CB8AC3E}">
        <p14:creationId xmlns:p14="http://schemas.microsoft.com/office/powerpoint/2010/main" val="1558666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835" y="242047"/>
            <a:ext cx="7679494" cy="461665"/>
          </a:xfrm>
          <a:prstGeom prst="rect">
            <a:avLst/>
          </a:prstGeom>
        </p:spPr>
        <p:txBody>
          <a:bodyPr wrap="square">
            <a:spAutoFit/>
          </a:bodyPr>
          <a:lstStyle/>
          <a:p>
            <a:r>
              <a:rPr lang="en-IN" sz="2400" b="1" dirty="0"/>
              <a:t>Autoregressive Moving Average Series</a:t>
            </a:r>
          </a:p>
        </p:txBody>
      </p:sp>
      <p:pic>
        <p:nvPicPr>
          <p:cNvPr id="3" name="Picture 2"/>
          <p:cNvPicPr>
            <a:picLocks noChangeAspect="1"/>
          </p:cNvPicPr>
          <p:nvPr/>
        </p:nvPicPr>
        <p:blipFill>
          <a:blip r:embed="rId2"/>
          <a:stretch>
            <a:fillRect/>
          </a:stretch>
        </p:blipFill>
        <p:spPr>
          <a:xfrm>
            <a:off x="685800" y="1008529"/>
            <a:ext cx="10139082" cy="5029200"/>
          </a:xfrm>
          <a:prstGeom prst="rect">
            <a:avLst/>
          </a:prstGeom>
        </p:spPr>
      </p:pic>
    </p:spTree>
    <p:extLst>
      <p:ext uri="{BB962C8B-B14F-4D97-AF65-F5344CB8AC3E}">
        <p14:creationId xmlns:p14="http://schemas.microsoft.com/office/powerpoint/2010/main" val="1939480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588" y="443753"/>
            <a:ext cx="9856694" cy="5755341"/>
          </a:xfrm>
          <a:prstGeom prst="rect">
            <a:avLst/>
          </a:prstGeom>
        </p:spPr>
      </p:pic>
    </p:spTree>
    <p:extLst>
      <p:ext uri="{BB962C8B-B14F-4D97-AF65-F5344CB8AC3E}">
        <p14:creationId xmlns:p14="http://schemas.microsoft.com/office/powerpoint/2010/main" val="56644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2721</Words>
  <Application>Microsoft Office PowerPoint</Application>
  <PresentationFormat>Widescreen</PresentationFormat>
  <Paragraphs>186</Paragraphs>
  <Slides>376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376</vt:i4>
      </vt:variant>
    </vt:vector>
  </HeadingPairs>
  <TitlesOfParts>
    <vt:vector size="389" baseType="lpstr">
      <vt:lpstr>-apple-system</vt:lpstr>
      <vt:lpstr>Arial</vt:lpstr>
      <vt:lpstr>Arial</vt:lpstr>
      <vt:lpstr>Cabin-semi-bold</vt:lpstr>
      <vt:lpstr>Calibri</vt:lpstr>
      <vt:lpstr>Calibri Light</vt:lpstr>
      <vt:lpstr>droid sans</vt:lpstr>
      <vt:lpstr>gt-medium</vt:lpstr>
      <vt:lpstr>gt-regular</vt:lpstr>
      <vt:lpstr>myriad pro</vt:lpstr>
      <vt:lpstr>roboto slab</vt:lpstr>
      <vt:lpstr>SourceSansPro</vt:lpstr>
      <vt:lpstr>Office Theme</vt:lpstr>
      <vt:lpstr>Time series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168</cp:revision>
  <dcterms:created xsi:type="dcterms:W3CDTF">2022-12-28T15:11:31Z</dcterms:created>
  <dcterms:modified xsi:type="dcterms:W3CDTF">2023-04-05T14:43:43Z</dcterms:modified>
</cp:coreProperties>
</file>